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76" r:id="rId4"/>
    <p:sldId id="283" r:id="rId5"/>
    <p:sldId id="277" r:id="rId6"/>
    <p:sldId id="278" r:id="rId7"/>
    <p:sldId id="282" r:id="rId8"/>
    <p:sldId id="279" r:id="rId9"/>
    <p:sldId id="280" r:id="rId10"/>
    <p:sldId id="284" r:id="rId11"/>
    <p:sldId id="267" r:id="rId12"/>
    <p:sldId id="268" r:id="rId13"/>
    <p:sldId id="269" r:id="rId14"/>
    <p:sldId id="270" r:id="rId15"/>
    <p:sldId id="271" r:id="rId16"/>
    <p:sldId id="273"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dirty="0"/>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9/18/2015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14800"/>
            <a:ext cx="8382000" cy="2438400"/>
          </a:xfrm>
        </p:spPr>
        <p:txBody>
          <a:bodyPr>
            <a:normAutofit/>
          </a:bodyPr>
          <a:lstStyle/>
          <a:p>
            <a:pPr marL="0" indent="0" algn="just">
              <a:buNone/>
            </a:pPr>
            <a:r>
              <a:rPr lang="en-US" sz="2500" dirty="0">
                <a:solidFill>
                  <a:schemeClr val="tx1"/>
                </a:solidFill>
                <a:latin typeface="Arial" pitchFamily="34" charset="0"/>
                <a:cs typeface="Arial" pitchFamily="34" charset="0"/>
              </a:rPr>
              <a:t>	We, the people of the New Testament also celebrate the Paschal feast. In the new Paschal festival we celebrate the memory of humanity being redeemed from the slavery of sin. The humans achieved this liberation from the </a:t>
            </a:r>
            <a:r>
              <a:rPr lang="en-US" sz="2500" dirty="0" err="1">
                <a:solidFill>
                  <a:schemeClr val="tx1"/>
                </a:solidFill>
                <a:latin typeface="Arial" pitchFamily="34" charset="0"/>
                <a:cs typeface="Arial" pitchFamily="34" charset="0"/>
              </a:rPr>
              <a:t>salavery</a:t>
            </a:r>
            <a:r>
              <a:rPr lang="en-US" sz="2500" dirty="0">
                <a:solidFill>
                  <a:schemeClr val="tx1"/>
                </a:solidFill>
                <a:latin typeface="Arial" pitchFamily="34" charset="0"/>
                <a:cs typeface="Arial" pitchFamily="34" charset="0"/>
              </a:rPr>
              <a:t> of sin through the death of Jesus on the cross.</a:t>
            </a:r>
            <a:endParaRPr lang="en-US" sz="2500" dirty="0">
              <a:solidFill>
                <a:schemeClr val="tx1"/>
              </a:solidFill>
              <a:latin typeface="Arial" pitchFamily="34" charset="0"/>
              <a:cs typeface="Arial" pitchFamily="34" charset="0"/>
            </a:endParaRPr>
          </a:p>
        </p:txBody>
      </p:sp>
      <p:pic>
        <p:nvPicPr>
          <p:cNvPr id="10242" name="Picture 2" descr="C:\Users\user\Desktop\davincilastsup.jpg"/>
          <p:cNvPicPr>
            <a:picLocks noChangeAspect="1" noChangeArrowheads="1"/>
          </p:cNvPicPr>
          <p:nvPr/>
        </p:nvPicPr>
        <p:blipFill>
          <a:blip r:embed="rId2" cstate="print"/>
          <a:srcRect l="2401"/>
          <a:stretch>
            <a:fillRect/>
          </a:stretch>
        </p:blipFill>
        <p:spPr bwMode="auto">
          <a:xfrm>
            <a:off x="0" y="457200"/>
            <a:ext cx="6324600" cy="3429000"/>
          </a:xfrm>
          <a:prstGeom prst="rect">
            <a:avLst/>
          </a:prstGeom>
          <a:noFill/>
        </p:spPr>
      </p:pic>
      <p:pic>
        <p:nvPicPr>
          <p:cNvPr id="10243" name="Picture 3" descr="C:\Users\user\Desktop\Christ_at_the_Cross_-_Cristo_en_la_Cruz.jpg"/>
          <p:cNvPicPr>
            <a:picLocks noChangeAspect="1" noChangeArrowheads="1"/>
          </p:cNvPicPr>
          <p:nvPr/>
        </p:nvPicPr>
        <p:blipFill>
          <a:blip r:embed="rId3" cstate="print"/>
          <a:srcRect/>
          <a:stretch>
            <a:fillRect/>
          </a:stretch>
        </p:blipFill>
        <p:spPr bwMode="auto">
          <a:xfrm>
            <a:off x="6263894" y="457201"/>
            <a:ext cx="2880106" cy="3428999"/>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0574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048000"/>
            <a:ext cx="8686800" cy="1143000"/>
          </a:xfrm>
        </p:spPr>
        <p:txBody>
          <a:bodyPr>
            <a:normAutofit/>
          </a:bodyPr>
          <a:lstStyle/>
          <a:p>
            <a:pPr algn="ctr">
              <a:buNone/>
            </a:pPr>
            <a:r>
              <a:rPr lang="en-US" sz="2500" dirty="0">
                <a:solidFill>
                  <a:schemeClr val="tx1"/>
                </a:solidFill>
                <a:latin typeface="Arial" pitchFamily="34" charset="0"/>
                <a:cs typeface="Arial" pitchFamily="34" charset="0"/>
              </a:rPr>
              <a:t>O God who saved Israel from the power of Pharaoh save us also from the power of evil.</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914400"/>
          </a:xfrm>
        </p:spPr>
        <p:txBody>
          <a:bodyPr>
            <a:noAutofit/>
          </a:bodyPr>
          <a:lstStyle/>
          <a:p>
            <a:pPr algn="ctr">
              <a:buNone/>
            </a:pPr>
            <a:r>
              <a:rPr lang="en-US" sz="2500" dirty="0">
                <a:solidFill>
                  <a:schemeClr val="tx1"/>
                </a:solidFill>
                <a:latin typeface="Arial" pitchFamily="34" charset="0"/>
                <a:cs typeface="Arial" pitchFamily="34" charset="0"/>
              </a:rPr>
              <a:t>Narrate the event of the killing of all the firstborns of Egypt</a:t>
            </a:r>
          </a:p>
          <a:p>
            <a:pPr algn="ctr">
              <a:buNone/>
            </a:pPr>
            <a:r>
              <a:rPr lang="en-US" sz="2500" dirty="0">
                <a:solidFill>
                  <a:schemeClr val="tx1"/>
                </a:solidFill>
                <a:latin typeface="Arial" pitchFamily="34" charset="0"/>
                <a:cs typeface="Arial" pitchFamily="34" charset="0"/>
              </a:rPr>
              <a:t>(Exodus 11:1-10)</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057400" y="3048000"/>
            <a:ext cx="6858000" cy="1295400"/>
          </a:xfrm>
        </p:spPr>
        <p:txBody>
          <a:bodyPr>
            <a:noAutofit/>
          </a:bodyPr>
          <a:lstStyle/>
          <a:p>
            <a:pPr algn="ctr">
              <a:buNone/>
            </a:pPr>
            <a:r>
              <a:rPr lang="en-US" sz="2500" dirty="0">
                <a:solidFill>
                  <a:schemeClr val="tx1"/>
                </a:solidFill>
                <a:latin typeface="Arial" pitchFamily="34" charset="0"/>
                <a:cs typeface="Arial" pitchFamily="34" charset="0"/>
              </a:rPr>
              <a:t>“ The Lord is my strength and my might and has become my salvation” (Exodus 15:2).</a:t>
            </a: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304800" y="3048000"/>
            <a:ext cx="8458200" cy="914400"/>
          </a:xfrm>
        </p:spPr>
        <p:txBody>
          <a:bodyPr>
            <a:noAutofit/>
          </a:bodyPr>
          <a:lstStyle/>
          <a:p>
            <a:pPr marL="0" indent="0" algn="ctr">
              <a:buNone/>
            </a:pPr>
            <a:r>
              <a:rPr lang="en-US" sz="2500" dirty="0">
                <a:solidFill>
                  <a:schemeClr val="tx1"/>
                </a:solidFill>
                <a:latin typeface="Arial" pitchFamily="34" charset="0"/>
                <a:cs typeface="Arial" pitchFamily="34" charset="0"/>
              </a:rPr>
              <a:t>As Moses overcome the problems of life, with trust in God, I will also trust in God in the problems of my life..</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228600" y="838200"/>
            <a:ext cx="8686800" cy="914400"/>
          </a:xfrm>
        </p:spPr>
        <p:txBody>
          <a:bodyPr>
            <a:noAutofit/>
          </a:bodyPr>
          <a:lstStyle/>
          <a:p>
            <a:pPr algn="ctr">
              <a:buNone/>
            </a:pPr>
            <a:r>
              <a:rPr lang="en-US" sz="2500" b="1" dirty="0">
                <a:solidFill>
                  <a:schemeClr val="tx1"/>
                </a:solidFill>
                <a:latin typeface="Arial" pitchFamily="34" charset="0"/>
                <a:cs typeface="Arial" pitchFamily="34" charset="0"/>
              </a:rPr>
              <a:t>Put the following in the proper order</a:t>
            </a:r>
            <a:endParaRPr lang="en-US" sz="2500" b="1" dirty="0">
              <a:solidFill>
                <a:schemeClr val="tx1"/>
              </a:solidFill>
              <a:latin typeface="Arial" pitchFamily="34" charset="0"/>
              <a:cs typeface="Arial" pitchFamily="34" charset="0"/>
            </a:endParaRPr>
          </a:p>
        </p:txBody>
      </p:sp>
      <p:sp>
        <p:nvSpPr>
          <p:cNvPr id="6" name="Content Placeholder 2"/>
          <p:cNvSpPr txBox="1">
            <a:spLocks/>
          </p:cNvSpPr>
          <p:nvPr/>
        </p:nvSpPr>
        <p:spPr>
          <a:xfrm>
            <a:off x="228600" y="1524000"/>
            <a:ext cx="8686800" cy="4419600"/>
          </a:xfrm>
          <a:prstGeom prst="rect">
            <a:avLst/>
          </a:prstGeom>
        </p:spPr>
        <p:txBody>
          <a:bodyPr vert="horz">
            <a:noAutofit/>
          </a:bodyPr>
          <a:lstStyle/>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1.	The</a:t>
            </a:r>
            <a:r>
              <a:rPr kumimoji="0" lang="en-US" sz="2000" b="0" i="0" u="none" strike="noStrike" kern="1200" cap="none" spc="0" normalizeH="0" noProof="0" dirty="0">
                <a:ln>
                  <a:noFill/>
                </a:ln>
                <a:solidFill>
                  <a:schemeClr val="tx1"/>
                </a:solidFill>
                <a:effectLst/>
                <a:uLnTx/>
                <a:uFillTx/>
                <a:latin typeface="Arial" pitchFamily="34" charset="0"/>
                <a:ea typeface="+mn-ea"/>
                <a:cs typeface="Arial" pitchFamily="34" charset="0"/>
              </a:rPr>
              <a:t> people of Israel ate the paschal meal.</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baseline="0" dirty="0">
                <a:latin typeface="Arial" pitchFamily="34" charset="0"/>
                <a:cs typeface="Arial" pitchFamily="34" charset="0"/>
              </a:rPr>
              <a:t>2.	Pharaoh accepted his </a:t>
            </a:r>
            <a:r>
              <a:rPr lang="en-US" sz="2000" dirty="0">
                <a:latin typeface="Arial" pitchFamily="34" charset="0"/>
                <a:cs typeface="Arial" pitchFamily="34" charset="0"/>
              </a:rPr>
              <a:t>d</a:t>
            </a:r>
            <a:r>
              <a:rPr lang="en-US" sz="2000" baseline="0" dirty="0">
                <a:latin typeface="Arial" pitchFamily="34" charset="0"/>
                <a:cs typeface="Arial" pitchFamily="34" charset="0"/>
              </a:rPr>
              <a:t>efeat.</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dirty="0">
                <a:latin typeface="Arial" pitchFamily="34" charset="0"/>
                <a:cs typeface="Arial" pitchFamily="34" charset="0"/>
              </a:rPr>
              <a:t>3.	</a:t>
            </a:r>
            <a:r>
              <a:rPr kumimoji="0" lang="en-US" sz="2000" b="0" i="0" u="none" strike="noStrike" kern="1200" cap="none" spc="0" normalizeH="0" noProof="0" dirty="0">
                <a:ln>
                  <a:noFill/>
                </a:ln>
                <a:solidFill>
                  <a:schemeClr val="tx1"/>
                </a:solidFill>
                <a:effectLst/>
                <a:uLnTx/>
                <a:uFillTx/>
                <a:latin typeface="Arial" pitchFamily="34" charset="0"/>
                <a:ea typeface="+mn-ea"/>
                <a:cs typeface="Arial" pitchFamily="34" charset="0"/>
              </a:rPr>
              <a:t>The angel of God killed all the firstborn of Egypt.</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baseline="0" dirty="0">
                <a:latin typeface="Arial" pitchFamily="34" charset="0"/>
                <a:cs typeface="Arial" pitchFamily="34" charset="0"/>
              </a:rPr>
              <a:t>4.	The Egyptians compelled the Israelites to leave their land.</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dirty="0">
                <a:latin typeface="Arial" pitchFamily="34" charset="0"/>
                <a:cs typeface="Arial" pitchFamily="34" charset="0"/>
              </a:rPr>
              <a:t>5.	Pharaoh and his army pursued the Israelites</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dirty="0">
                <a:latin typeface="Arial" pitchFamily="34" charset="0"/>
                <a:cs typeface="Arial" pitchFamily="34" charset="0"/>
              </a:rPr>
              <a:t>6.	Moses stretched out the staff over the sea and divided it.</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7.	The Israelites journeyed through the wilderness and reached the sea.</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dirty="0">
                <a:latin typeface="Arial" pitchFamily="34" charset="0"/>
                <a:cs typeface="Arial" pitchFamily="34" charset="0"/>
              </a:rPr>
              <a:t>8.	The Egyptians who followed the Israelites through the divided sea were drowned in the water.</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dirty="0">
                <a:latin typeface="Arial" pitchFamily="34" charset="0"/>
                <a:cs typeface="Arial" pitchFamily="34" charset="0"/>
              </a:rPr>
              <a:t>9.	The Israelites walked through the divided sea as if through dry land.</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dirty="0">
                <a:latin typeface="Arial" pitchFamily="34" charset="0"/>
                <a:cs typeface="Arial" pitchFamily="34" charset="0"/>
              </a:rPr>
              <a:t>10.	The way through the sea was refilled with water.	</a:t>
            </a: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7" name="Oval 6"/>
          <p:cNvSpPr/>
          <p:nvPr/>
        </p:nvSpPr>
        <p:spPr>
          <a:xfrm>
            <a:off x="13716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1</a:t>
            </a:r>
            <a:endParaRPr lang="en-US" sz="2500" b="1" dirty="0">
              <a:solidFill>
                <a:srgbClr val="FF0000"/>
              </a:solidFill>
              <a:latin typeface="Arial" pitchFamily="34" charset="0"/>
              <a:cs typeface="Arial" pitchFamily="34" charset="0"/>
            </a:endParaRPr>
          </a:p>
        </p:txBody>
      </p:sp>
      <p:sp>
        <p:nvSpPr>
          <p:cNvPr id="8" name="Oval 7"/>
          <p:cNvSpPr/>
          <p:nvPr/>
        </p:nvSpPr>
        <p:spPr>
          <a:xfrm>
            <a:off x="19812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2</a:t>
            </a:r>
            <a:endParaRPr lang="en-US" sz="2500" b="1" dirty="0">
              <a:solidFill>
                <a:srgbClr val="FF0000"/>
              </a:solidFill>
              <a:latin typeface="Arial" pitchFamily="34" charset="0"/>
              <a:cs typeface="Arial" pitchFamily="34" charset="0"/>
            </a:endParaRPr>
          </a:p>
        </p:txBody>
      </p:sp>
      <p:sp>
        <p:nvSpPr>
          <p:cNvPr id="9" name="Oval 8"/>
          <p:cNvSpPr/>
          <p:nvPr/>
        </p:nvSpPr>
        <p:spPr>
          <a:xfrm>
            <a:off x="25908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3</a:t>
            </a:r>
            <a:endParaRPr lang="en-US" sz="2500" b="1" dirty="0">
              <a:solidFill>
                <a:srgbClr val="FF0000"/>
              </a:solidFill>
              <a:latin typeface="Arial" pitchFamily="34" charset="0"/>
              <a:cs typeface="Arial" pitchFamily="34" charset="0"/>
            </a:endParaRPr>
          </a:p>
        </p:txBody>
      </p:sp>
      <p:sp>
        <p:nvSpPr>
          <p:cNvPr id="10" name="Oval 9"/>
          <p:cNvSpPr/>
          <p:nvPr/>
        </p:nvSpPr>
        <p:spPr>
          <a:xfrm>
            <a:off x="32004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4</a:t>
            </a:r>
            <a:endParaRPr lang="en-US" sz="2500" b="1" dirty="0">
              <a:solidFill>
                <a:srgbClr val="FF0000"/>
              </a:solidFill>
              <a:latin typeface="Arial" pitchFamily="34" charset="0"/>
              <a:cs typeface="Arial" pitchFamily="34" charset="0"/>
            </a:endParaRPr>
          </a:p>
        </p:txBody>
      </p:sp>
      <p:sp>
        <p:nvSpPr>
          <p:cNvPr id="11" name="Oval 10"/>
          <p:cNvSpPr/>
          <p:nvPr/>
        </p:nvSpPr>
        <p:spPr>
          <a:xfrm>
            <a:off x="38100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7</a:t>
            </a:r>
            <a:endParaRPr lang="en-US" sz="2500" b="1" dirty="0">
              <a:solidFill>
                <a:srgbClr val="FF0000"/>
              </a:solidFill>
              <a:latin typeface="Arial" pitchFamily="34" charset="0"/>
              <a:cs typeface="Arial" pitchFamily="34" charset="0"/>
            </a:endParaRPr>
          </a:p>
        </p:txBody>
      </p:sp>
      <p:sp>
        <p:nvSpPr>
          <p:cNvPr id="12" name="Oval 11"/>
          <p:cNvSpPr/>
          <p:nvPr/>
        </p:nvSpPr>
        <p:spPr>
          <a:xfrm>
            <a:off x="44196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6</a:t>
            </a:r>
            <a:endParaRPr lang="en-US" sz="2500" b="1" dirty="0">
              <a:solidFill>
                <a:srgbClr val="FF0000"/>
              </a:solidFill>
              <a:latin typeface="Arial" pitchFamily="34" charset="0"/>
              <a:cs typeface="Arial" pitchFamily="34" charset="0"/>
            </a:endParaRPr>
          </a:p>
        </p:txBody>
      </p:sp>
      <p:sp>
        <p:nvSpPr>
          <p:cNvPr id="13" name="Oval 12"/>
          <p:cNvSpPr/>
          <p:nvPr/>
        </p:nvSpPr>
        <p:spPr>
          <a:xfrm>
            <a:off x="50292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9</a:t>
            </a:r>
            <a:endParaRPr lang="en-US" sz="2500" b="1" dirty="0">
              <a:solidFill>
                <a:srgbClr val="FF0000"/>
              </a:solidFill>
              <a:latin typeface="Arial" pitchFamily="34" charset="0"/>
              <a:cs typeface="Arial" pitchFamily="34" charset="0"/>
            </a:endParaRPr>
          </a:p>
        </p:txBody>
      </p:sp>
      <p:sp>
        <p:nvSpPr>
          <p:cNvPr id="14" name="Oval 13"/>
          <p:cNvSpPr/>
          <p:nvPr/>
        </p:nvSpPr>
        <p:spPr>
          <a:xfrm>
            <a:off x="56388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5</a:t>
            </a:r>
            <a:endParaRPr lang="en-US" sz="2500" b="1" dirty="0">
              <a:solidFill>
                <a:srgbClr val="FF0000"/>
              </a:solidFill>
              <a:latin typeface="Arial" pitchFamily="34" charset="0"/>
              <a:cs typeface="Arial" pitchFamily="34" charset="0"/>
            </a:endParaRPr>
          </a:p>
        </p:txBody>
      </p:sp>
      <p:sp>
        <p:nvSpPr>
          <p:cNvPr id="15" name="Oval 14"/>
          <p:cNvSpPr/>
          <p:nvPr/>
        </p:nvSpPr>
        <p:spPr>
          <a:xfrm>
            <a:off x="6248400" y="5867400"/>
            <a:ext cx="7620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1</a:t>
            </a:r>
            <a:r>
              <a:rPr lang="en-US" sz="2500" b="1" dirty="0">
                <a:solidFill>
                  <a:srgbClr val="FF0000"/>
                </a:solidFill>
                <a:latin typeface="Arial" pitchFamily="34" charset="0"/>
                <a:cs typeface="Arial" pitchFamily="34" charset="0"/>
              </a:rPr>
              <a:t>0</a:t>
            </a:r>
            <a:endParaRPr lang="en-US" sz="2500" b="1" dirty="0">
              <a:solidFill>
                <a:srgbClr val="FF0000"/>
              </a:solidFill>
              <a:latin typeface="Arial" pitchFamily="34" charset="0"/>
              <a:cs typeface="Arial" pitchFamily="34" charset="0"/>
            </a:endParaRPr>
          </a:p>
        </p:txBody>
      </p:sp>
      <p:sp>
        <p:nvSpPr>
          <p:cNvPr id="16" name="Oval 15"/>
          <p:cNvSpPr/>
          <p:nvPr/>
        </p:nvSpPr>
        <p:spPr>
          <a:xfrm>
            <a:off x="7086600" y="58674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Arial" pitchFamily="34" charset="0"/>
                <a:cs typeface="Arial" pitchFamily="34" charset="0"/>
              </a:rPr>
              <a:t>8</a:t>
            </a:r>
            <a:endParaRPr lang="en-US" sz="2500" b="1" dirty="0">
              <a:solidFill>
                <a:srgbClr val="FF0000"/>
              </a:solidFill>
              <a:latin typeface="Arial" pitchFamily="34" charset="0"/>
              <a:cs typeface="Arial" pitchFamily="34" charset="0"/>
            </a:endParaRPr>
          </a:p>
        </p:txBody>
      </p:sp>
      <p:sp>
        <p:nvSpPr>
          <p:cNvPr id="18" name="Content Placeholder 2"/>
          <p:cNvSpPr txBox="1">
            <a:spLocks/>
          </p:cNvSpPr>
          <p:nvPr/>
        </p:nvSpPr>
        <p:spPr>
          <a:xfrm>
            <a:off x="9601200" y="1524000"/>
            <a:ext cx="8686800" cy="4419600"/>
          </a:xfrm>
          <a:prstGeom prst="rect">
            <a:avLst/>
          </a:prstGeom>
        </p:spPr>
        <p:txBody>
          <a:bodyPr vert="horz">
            <a:noAutofit/>
          </a:bodyPr>
          <a:lstStyle/>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1.	The</a:t>
            </a:r>
            <a:r>
              <a:rPr kumimoji="0" lang="en-US" sz="2000" b="0" i="0" u="none" strike="noStrike" kern="1200" cap="none" spc="0" normalizeH="0" noProof="0" dirty="0">
                <a:ln>
                  <a:noFill/>
                </a:ln>
                <a:solidFill>
                  <a:schemeClr val="tx1"/>
                </a:solidFill>
                <a:effectLst/>
                <a:uLnTx/>
                <a:uFillTx/>
                <a:latin typeface="Arial" pitchFamily="34" charset="0"/>
                <a:ea typeface="+mn-ea"/>
                <a:cs typeface="Arial" pitchFamily="34" charset="0"/>
              </a:rPr>
              <a:t> people of Israel ate the paschal meal.</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baseline="0" dirty="0">
                <a:latin typeface="Arial" pitchFamily="34" charset="0"/>
                <a:cs typeface="Arial" pitchFamily="34" charset="0"/>
              </a:rPr>
              <a:t>2.	Pharaoh accepted his </a:t>
            </a:r>
            <a:r>
              <a:rPr lang="en-US" sz="2000" dirty="0">
                <a:latin typeface="Arial" pitchFamily="34" charset="0"/>
                <a:cs typeface="Arial" pitchFamily="34" charset="0"/>
              </a:rPr>
              <a:t>d</a:t>
            </a:r>
            <a:r>
              <a:rPr lang="en-US" sz="2000" baseline="0" dirty="0">
                <a:latin typeface="Arial" pitchFamily="34" charset="0"/>
                <a:cs typeface="Arial" pitchFamily="34" charset="0"/>
              </a:rPr>
              <a:t>efeat.</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dirty="0">
                <a:latin typeface="Arial" pitchFamily="34" charset="0"/>
                <a:cs typeface="Arial" pitchFamily="34" charset="0"/>
              </a:rPr>
              <a:t>3.	</a:t>
            </a:r>
            <a:r>
              <a:rPr kumimoji="0" lang="en-US" sz="2000" b="0" i="0" u="none" strike="noStrike" kern="1200" cap="none" spc="0" normalizeH="0" noProof="0" dirty="0">
                <a:ln>
                  <a:noFill/>
                </a:ln>
                <a:solidFill>
                  <a:schemeClr val="tx1"/>
                </a:solidFill>
                <a:effectLst/>
                <a:uLnTx/>
                <a:uFillTx/>
                <a:latin typeface="Arial" pitchFamily="34" charset="0"/>
                <a:ea typeface="+mn-ea"/>
                <a:cs typeface="Arial" pitchFamily="34" charset="0"/>
              </a:rPr>
              <a:t>The angel of God killed all the firstborn of Egypt.</a:t>
            </a:r>
          </a:p>
          <a:p>
            <a:pPr marL="457200" marR="0" lvl="0" indent="-457200" defTabSz="914400" rtl="0" eaLnBrk="1" fontAlgn="auto" latinLnBrk="0" hangingPunct="1">
              <a:lnSpc>
                <a:spcPct val="100000"/>
              </a:lnSpc>
              <a:spcBef>
                <a:spcPct val="20000"/>
              </a:spcBef>
              <a:spcAft>
                <a:spcPts val="0"/>
              </a:spcAft>
              <a:buClr>
                <a:schemeClr val="accent1"/>
              </a:buClr>
              <a:buSzPct val="70000"/>
              <a:tabLst/>
              <a:defRPr/>
            </a:pPr>
            <a:r>
              <a:rPr lang="en-US" sz="2000" baseline="0" dirty="0">
                <a:latin typeface="Arial" pitchFamily="34" charset="0"/>
                <a:cs typeface="Arial" pitchFamily="34" charset="0"/>
              </a:rPr>
              <a:t>4.	The Egyptians compelled the Israelites to leave their land.</a:t>
            </a:r>
          </a:p>
          <a:p>
            <a:pPr marL="457200" lvl="0" indent="-457200">
              <a:spcBef>
                <a:spcPct val="20000"/>
              </a:spcBef>
              <a:buClr>
                <a:schemeClr val="accent1"/>
              </a:buClr>
              <a:buSzPct val="70000"/>
            </a:pPr>
            <a:r>
              <a:rPr lang="en-US" sz="2000" dirty="0">
                <a:latin typeface="Arial" pitchFamily="34" charset="0"/>
                <a:cs typeface="Arial" pitchFamily="34" charset="0"/>
              </a:rPr>
              <a:t>5.	The </a:t>
            </a:r>
            <a:r>
              <a:rPr lang="en-US" sz="2000" dirty="0">
                <a:latin typeface="Arial" pitchFamily="34" charset="0"/>
                <a:cs typeface="Arial" pitchFamily="34" charset="0"/>
              </a:rPr>
              <a:t>Israelites journeyed through the wilderness and reached the sea</a:t>
            </a:r>
            <a:r>
              <a:rPr lang="en-US" sz="2000" dirty="0">
                <a:latin typeface="Arial" pitchFamily="34" charset="0"/>
                <a:cs typeface="Arial" pitchFamily="34" charset="0"/>
              </a:rPr>
              <a:t>.</a:t>
            </a:r>
          </a:p>
          <a:p>
            <a:pPr marL="457200" lvl="0" indent="-457200">
              <a:spcBef>
                <a:spcPct val="20000"/>
              </a:spcBef>
              <a:buClr>
                <a:schemeClr val="accent1"/>
              </a:buClr>
              <a:buSzPct val="70000"/>
            </a:pPr>
            <a:r>
              <a:rPr lang="en-US" sz="2000" dirty="0">
                <a:latin typeface="Arial" pitchFamily="34" charset="0"/>
                <a:cs typeface="Arial" pitchFamily="34" charset="0"/>
              </a:rPr>
              <a:t>6.	Moses </a:t>
            </a:r>
            <a:r>
              <a:rPr lang="en-US" sz="2000" dirty="0">
                <a:latin typeface="Arial" pitchFamily="34" charset="0"/>
                <a:cs typeface="Arial" pitchFamily="34" charset="0"/>
              </a:rPr>
              <a:t>stretched out the staff over the sea and divided </a:t>
            </a:r>
            <a:r>
              <a:rPr lang="en-US" sz="2000" dirty="0">
                <a:latin typeface="Arial" pitchFamily="34" charset="0"/>
                <a:cs typeface="Arial" pitchFamily="34" charset="0"/>
              </a:rPr>
              <a:t>it</a:t>
            </a:r>
          </a:p>
          <a:p>
            <a:pPr marL="457200" lvl="0" indent="-457200">
              <a:spcBef>
                <a:spcPct val="20000"/>
              </a:spcBef>
              <a:buClr>
                <a:schemeClr val="accent1"/>
              </a:buClr>
              <a:buSzPct val="70000"/>
            </a:pPr>
            <a:r>
              <a:rPr lang="en-US" sz="2000" dirty="0">
                <a:latin typeface="Arial" pitchFamily="34" charset="0"/>
                <a:cs typeface="Arial" pitchFamily="34" charset="0"/>
              </a:rPr>
              <a:t>7.	The </a:t>
            </a:r>
            <a:r>
              <a:rPr lang="en-US" sz="2000" dirty="0">
                <a:latin typeface="Arial" pitchFamily="34" charset="0"/>
                <a:cs typeface="Arial" pitchFamily="34" charset="0"/>
              </a:rPr>
              <a:t>Israelites walked through the divided sea as if through dry land</a:t>
            </a:r>
            <a:r>
              <a:rPr lang="en-US" sz="2000" dirty="0">
                <a:latin typeface="Arial" pitchFamily="34" charset="0"/>
                <a:cs typeface="Arial" pitchFamily="34" charset="0"/>
              </a:rPr>
              <a:t>.</a:t>
            </a:r>
          </a:p>
          <a:p>
            <a:pPr marL="457200" lvl="0" indent="-457200">
              <a:spcBef>
                <a:spcPct val="20000"/>
              </a:spcBef>
              <a:buClr>
                <a:schemeClr val="accent1"/>
              </a:buClr>
              <a:buSzPct val="70000"/>
            </a:pPr>
            <a:r>
              <a:rPr lang="en-US" sz="2000" dirty="0">
                <a:latin typeface="Arial" pitchFamily="34" charset="0"/>
                <a:cs typeface="Arial" pitchFamily="34" charset="0"/>
              </a:rPr>
              <a:t>8.	Pharaoh </a:t>
            </a:r>
            <a:r>
              <a:rPr lang="en-US" sz="2000" dirty="0">
                <a:latin typeface="Arial" pitchFamily="34" charset="0"/>
                <a:cs typeface="Arial" pitchFamily="34" charset="0"/>
              </a:rPr>
              <a:t>and his army pursued the </a:t>
            </a:r>
            <a:r>
              <a:rPr lang="en-US" sz="2000" dirty="0">
                <a:latin typeface="Arial" pitchFamily="34" charset="0"/>
                <a:cs typeface="Arial" pitchFamily="34" charset="0"/>
              </a:rPr>
              <a:t>Israelites</a:t>
            </a:r>
          </a:p>
          <a:p>
            <a:pPr marL="457200" lvl="0" indent="-457200">
              <a:spcBef>
                <a:spcPct val="20000"/>
              </a:spcBef>
              <a:buClr>
                <a:schemeClr val="accent1"/>
              </a:buClr>
              <a:buSzPct val="70000"/>
            </a:pPr>
            <a:r>
              <a:rPr lang="en-US" sz="2000" dirty="0">
                <a:latin typeface="Arial" pitchFamily="34" charset="0"/>
                <a:cs typeface="Arial" pitchFamily="34" charset="0"/>
              </a:rPr>
              <a:t>9.	The </a:t>
            </a:r>
            <a:r>
              <a:rPr lang="en-US" sz="2000" dirty="0">
                <a:latin typeface="Arial" pitchFamily="34" charset="0"/>
                <a:cs typeface="Arial" pitchFamily="34" charset="0"/>
              </a:rPr>
              <a:t>way through the sea was refilled with water</a:t>
            </a:r>
            <a:r>
              <a:rPr lang="en-US" sz="2000" dirty="0">
                <a:latin typeface="Arial" pitchFamily="34" charset="0"/>
                <a:cs typeface="Arial" pitchFamily="34" charset="0"/>
              </a:rPr>
              <a:t>.</a:t>
            </a:r>
          </a:p>
          <a:p>
            <a:pPr marL="457200" lvl="0" indent="-457200">
              <a:spcBef>
                <a:spcPct val="20000"/>
              </a:spcBef>
              <a:buClr>
                <a:schemeClr val="accent1"/>
              </a:buClr>
              <a:buSzPct val="70000"/>
            </a:pPr>
            <a:r>
              <a:rPr lang="en-US" sz="2000" dirty="0">
                <a:latin typeface="Arial" pitchFamily="34" charset="0"/>
                <a:cs typeface="Arial" pitchFamily="34" charset="0"/>
              </a:rPr>
              <a:t>10.	The </a:t>
            </a:r>
            <a:r>
              <a:rPr lang="en-US" sz="2000" dirty="0">
                <a:latin typeface="Arial" pitchFamily="34" charset="0"/>
                <a:cs typeface="Arial" pitchFamily="34" charset="0"/>
              </a:rPr>
              <a:t>Egyptians who followed the Israelites through the divided sea were drowned in the water. 		</a:t>
            </a:r>
            <a:endParaRPr lang="en-US" sz="2000" baseline="0" dirty="0">
              <a:latin typeface="Arial"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p:cTn id="3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p:cTn id="4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p:cTn id="61"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p:cTn id="6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 calcmode="lin" valueType="num">
                                      <p:cBhvr>
                                        <p:cTn id="73"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ppt_w</p:attrName>
                                        </p:attrNameLst>
                                      </p:cBhvr>
                                      <p:tavLst>
                                        <p:tav tm="0">
                                          <p:val>
                                            <p:fltVal val="0"/>
                                          </p:val>
                                        </p:tav>
                                        <p:tav tm="100000">
                                          <p:val>
                                            <p:strVal val="#ppt_w"/>
                                          </p:val>
                                        </p:tav>
                                      </p:tavLst>
                                    </p:anim>
                                    <p:anim calcmode="lin" valueType="num">
                                      <p:cBhvr>
                                        <p:cTn id="104" dur="500" fill="hold"/>
                                        <p:tgtEl>
                                          <p:spTgt spid="13"/>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p:cTn id="111" dur="500" fill="hold"/>
                                        <p:tgtEl>
                                          <p:spTgt spid="15"/>
                                        </p:tgtEl>
                                        <p:attrNameLst>
                                          <p:attrName>ppt_w</p:attrName>
                                        </p:attrNameLst>
                                      </p:cBhvr>
                                      <p:tavLst>
                                        <p:tav tm="0">
                                          <p:val>
                                            <p:fltVal val="0"/>
                                          </p:val>
                                        </p:tav>
                                        <p:tav tm="100000">
                                          <p:val>
                                            <p:strVal val="#ppt_w"/>
                                          </p:val>
                                        </p:tav>
                                      </p:tavLst>
                                    </p:anim>
                                    <p:anim calcmode="lin" valueType="num">
                                      <p:cBhvr>
                                        <p:cTn id="112" dur="500" fill="hold"/>
                                        <p:tgtEl>
                                          <p:spTgt spid="15"/>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500" fill="hold"/>
                                        <p:tgtEl>
                                          <p:spTgt spid="16"/>
                                        </p:tgtEl>
                                        <p:attrNameLst>
                                          <p:attrName>ppt_w</p:attrName>
                                        </p:attrNameLst>
                                      </p:cBhvr>
                                      <p:tavLst>
                                        <p:tav tm="0">
                                          <p:val>
                                            <p:fltVal val="0"/>
                                          </p:val>
                                        </p:tav>
                                        <p:tav tm="100000">
                                          <p:val>
                                            <p:strVal val="#ppt_w"/>
                                          </p:val>
                                        </p:tav>
                                      </p:tavLst>
                                    </p:anim>
                                    <p:anim calcmode="lin" valueType="num">
                                      <p:cBhvr>
                                        <p:cTn id="11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xit" presetSubtype="4" fill="hold" grpId="1" nodeType="clickEffect">
                                  <p:stCondLst>
                                    <p:cond delay="0"/>
                                  </p:stCondLst>
                                  <p:childTnLst>
                                    <p:animEffect transition="out" filter="wipe(down)">
                                      <p:cBhvr>
                                        <p:cTn id="120" dur="500"/>
                                        <p:tgtEl>
                                          <p:spTgt spid="6">
                                            <p:txEl>
                                              <p:pRg st="0" end="0"/>
                                            </p:txEl>
                                          </p:spTgt>
                                        </p:tgtEl>
                                      </p:cBhvr>
                                    </p:animEffect>
                                    <p:set>
                                      <p:cBhvr>
                                        <p:cTn id="121" dur="1" fill="hold">
                                          <p:stCondLst>
                                            <p:cond delay="499"/>
                                          </p:stCondLst>
                                        </p:cTn>
                                        <p:tgtEl>
                                          <p:spTgt spid="6">
                                            <p:txEl>
                                              <p:pRg st="0" end="0"/>
                                            </p:txEl>
                                          </p:spTgt>
                                        </p:tgtEl>
                                        <p:attrNameLst>
                                          <p:attrName>style.visibility</p:attrName>
                                        </p:attrNameLst>
                                      </p:cBhvr>
                                      <p:to>
                                        <p:strVal val="hidden"/>
                                      </p:to>
                                    </p:set>
                                  </p:childTnLst>
                                </p:cTn>
                              </p:par>
                              <p:par>
                                <p:cTn id="122" presetID="22" presetClass="exit" presetSubtype="4" fill="hold" grpId="1" nodeType="withEffect">
                                  <p:stCondLst>
                                    <p:cond delay="0"/>
                                  </p:stCondLst>
                                  <p:childTnLst>
                                    <p:animEffect transition="out" filter="wipe(down)">
                                      <p:cBhvr>
                                        <p:cTn id="123" dur="500"/>
                                        <p:tgtEl>
                                          <p:spTgt spid="6">
                                            <p:txEl>
                                              <p:pRg st="1" end="1"/>
                                            </p:txEl>
                                          </p:spTgt>
                                        </p:tgtEl>
                                      </p:cBhvr>
                                    </p:animEffect>
                                    <p:set>
                                      <p:cBhvr>
                                        <p:cTn id="124" dur="1" fill="hold">
                                          <p:stCondLst>
                                            <p:cond delay="499"/>
                                          </p:stCondLst>
                                        </p:cTn>
                                        <p:tgtEl>
                                          <p:spTgt spid="6">
                                            <p:txEl>
                                              <p:pRg st="1" end="1"/>
                                            </p:txEl>
                                          </p:spTgt>
                                        </p:tgtEl>
                                        <p:attrNameLst>
                                          <p:attrName>style.visibility</p:attrName>
                                        </p:attrNameLst>
                                      </p:cBhvr>
                                      <p:to>
                                        <p:strVal val="hidden"/>
                                      </p:to>
                                    </p:set>
                                  </p:childTnLst>
                                </p:cTn>
                              </p:par>
                              <p:par>
                                <p:cTn id="125" presetID="22" presetClass="exit" presetSubtype="4" fill="hold" grpId="1" nodeType="withEffect">
                                  <p:stCondLst>
                                    <p:cond delay="0"/>
                                  </p:stCondLst>
                                  <p:childTnLst>
                                    <p:animEffect transition="out" filter="wipe(down)">
                                      <p:cBhvr>
                                        <p:cTn id="126" dur="500"/>
                                        <p:tgtEl>
                                          <p:spTgt spid="6">
                                            <p:txEl>
                                              <p:pRg st="2" end="2"/>
                                            </p:txEl>
                                          </p:spTgt>
                                        </p:tgtEl>
                                      </p:cBhvr>
                                    </p:animEffect>
                                    <p:set>
                                      <p:cBhvr>
                                        <p:cTn id="127" dur="1" fill="hold">
                                          <p:stCondLst>
                                            <p:cond delay="499"/>
                                          </p:stCondLst>
                                        </p:cTn>
                                        <p:tgtEl>
                                          <p:spTgt spid="6">
                                            <p:txEl>
                                              <p:pRg st="2" end="2"/>
                                            </p:txEl>
                                          </p:spTgt>
                                        </p:tgtEl>
                                        <p:attrNameLst>
                                          <p:attrName>style.visibility</p:attrName>
                                        </p:attrNameLst>
                                      </p:cBhvr>
                                      <p:to>
                                        <p:strVal val="hidden"/>
                                      </p:to>
                                    </p:set>
                                  </p:childTnLst>
                                </p:cTn>
                              </p:par>
                              <p:par>
                                <p:cTn id="128" presetID="22" presetClass="exit" presetSubtype="4" fill="hold" grpId="1" nodeType="withEffect">
                                  <p:stCondLst>
                                    <p:cond delay="0"/>
                                  </p:stCondLst>
                                  <p:childTnLst>
                                    <p:animEffect transition="out" filter="wipe(down)">
                                      <p:cBhvr>
                                        <p:cTn id="129" dur="500"/>
                                        <p:tgtEl>
                                          <p:spTgt spid="6">
                                            <p:txEl>
                                              <p:pRg st="3" end="3"/>
                                            </p:txEl>
                                          </p:spTgt>
                                        </p:tgtEl>
                                      </p:cBhvr>
                                    </p:animEffect>
                                    <p:set>
                                      <p:cBhvr>
                                        <p:cTn id="130" dur="1" fill="hold">
                                          <p:stCondLst>
                                            <p:cond delay="499"/>
                                          </p:stCondLst>
                                        </p:cTn>
                                        <p:tgtEl>
                                          <p:spTgt spid="6">
                                            <p:txEl>
                                              <p:pRg st="3" end="3"/>
                                            </p:txEl>
                                          </p:spTgt>
                                        </p:tgtEl>
                                        <p:attrNameLst>
                                          <p:attrName>style.visibility</p:attrName>
                                        </p:attrNameLst>
                                      </p:cBhvr>
                                      <p:to>
                                        <p:strVal val="hidden"/>
                                      </p:to>
                                    </p:set>
                                  </p:childTnLst>
                                </p:cTn>
                              </p:par>
                              <p:par>
                                <p:cTn id="131" presetID="22" presetClass="exit" presetSubtype="4" fill="hold" grpId="1" nodeType="withEffect">
                                  <p:stCondLst>
                                    <p:cond delay="0"/>
                                  </p:stCondLst>
                                  <p:childTnLst>
                                    <p:animEffect transition="out" filter="wipe(down)">
                                      <p:cBhvr>
                                        <p:cTn id="132" dur="500"/>
                                        <p:tgtEl>
                                          <p:spTgt spid="6">
                                            <p:txEl>
                                              <p:pRg st="4" end="4"/>
                                            </p:txEl>
                                          </p:spTgt>
                                        </p:tgtEl>
                                      </p:cBhvr>
                                    </p:animEffect>
                                    <p:set>
                                      <p:cBhvr>
                                        <p:cTn id="133" dur="1" fill="hold">
                                          <p:stCondLst>
                                            <p:cond delay="499"/>
                                          </p:stCondLst>
                                        </p:cTn>
                                        <p:tgtEl>
                                          <p:spTgt spid="6">
                                            <p:txEl>
                                              <p:pRg st="4" end="4"/>
                                            </p:txEl>
                                          </p:spTgt>
                                        </p:tgtEl>
                                        <p:attrNameLst>
                                          <p:attrName>style.visibility</p:attrName>
                                        </p:attrNameLst>
                                      </p:cBhvr>
                                      <p:to>
                                        <p:strVal val="hidden"/>
                                      </p:to>
                                    </p:set>
                                  </p:childTnLst>
                                </p:cTn>
                              </p:par>
                              <p:par>
                                <p:cTn id="134" presetID="22" presetClass="exit" presetSubtype="4" fill="hold" grpId="1" nodeType="withEffect">
                                  <p:stCondLst>
                                    <p:cond delay="0"/>
                                  </p:stCondLst>
                                  <p:childTnLst>
                                    <p:animEffect transition="out" filter="wipe(down)">
                                      <p:cBhvr>
                                        <p:cTn id="135" dur="500"/>
                                        <p:tgtEl>
                                          <p:spTgt spid="6">
                                            <p:txEl>
                                              <p:pRg st="5" end="5"/>
                                            </p:txEl>
                                          </p:spTgt>
                                        </p:tgtEl>
                                      </p:cBhvr>
                                    </p:animEffect>
                                    <p:set>
                                      <p:cBhvr>
                                        <p:cTn id="136" dur="1" fill="hold">
                                          <p:stCondLst>
                                            <p:cond delay="499"/>
                                          </p:stCondLst>
                                        </p:cTn>
                                        <p:tgtEl>
                                          <p:spTgt spid="6">
                                            <p:txEl>
                                              <p:pRg st="5" end="5"/>
                                            </p:txEl>
                                          </p:spTgt>
                                        </p:tgtEl>
                                        <p:attrNameLst>
                                          <p:attrName>style.visibility</p:attrName>
                                        </p:attrNameLst>
                                      </p:cBhvr>
                                      <p:to>
                                        <p:strVal val="hidden"/>
                                      </p:to>
                                    </p:set>
                                  </p:childTnLst>
                                </p:cTn>
                              </p:par>
                              <p:par>
                                <p:cTn id="137" presetID="22" presetClass="exit" presetSubtype="4" fill="hold" grpId="1" nodeType="withEffect">
                                  <p:stCondLst>
                                    <p:cond delay="0"/>
                                  </p:stCondLst>
                                  <p:childTnLst>
                                    <p:animEffect transition="out" filter="wipe(down)">
                                      <p:cBhvr>
                                        <p:cTn id="138" dur="500"/>
                                        <p:tgtEl>
                                          <p:spTgt spid="6">
                                            <p:txEl>
                                              <p:pRg st="6" end="6"/>
                                            </p:txEl>
                                          </p:spTgt>
                                        </p:tgtEl>
                                      </p:cBhvr>
                                    </p:animEffect>
                                    <p:set>
                                      <p:cBhvr>
                                        <p:cTn id="139" dur="1" fill="hold">
                                          <p:stCondLst>
                                            <p:cond delay="499"/>
                                          </p:stCondLst>
                                        </p:cTn>
                                        <p:tgtEl>
                                          <p:spTgt spid="6">
                                            <p:txEl>
                                              <p:pRg st="6" end="6"/>
                                            </p:txEl>
                                          </p:spTgt>
                                        </p:tgtEl>
                                        <p:attrNameLst>
                                          <p:attrName>style.visibility</p:attrName>
                                        </p:attrNameLst>
                                      </p:cBhvr>
                                      <p:to>
                                        <p:strVal val="hidden"/>
                                      </p:to>
                                    </p:set>
                                  </p:childTnLst>
                                </p:cTn>
                              </p:par>
                              <p:par>
                                <p:cTn id="140" presetID="22" presetClass="exit" presetSubtype="4" fill="hold" grpId="1" nodeType="withEffect">
                                  <p:stCondLst>
                                    <p:cond delay="0"/>
                                  </p:stCondLst>
                                  <p:childTnLst>
                                    <p:animEffect transition="out" filter="wipe(down)">
                                      <p:cBhvr>
                                        <p:cTn id="141" dur="500"/>
                                        <p:tgtEl>
                                          <p:spTgt spid="6">
                                            <p:txEl>
                                              <p:pRg st="7" end="7"/>
                                            </p:txEl>
                                          </p:spTgt>
                                        </p:tgtEl>
                                      </p:cBhvr>
                                    </p:animEffect>
                                    <p:set>
                                      <p:cBhvr>
                                        <p:cTn id="142" dur="1" fill="hold">
                                          <p:stCondLst>
                                            <p:cond delay="499"/>
                                          </p:stCondLst>
                                        </p:cTn>
                                        <p:tgtEl>
                                          <p:spTgt spid="6">
                                            <p:txEl>
                                              <p:pRg st="7" end="7"/>
                                            </p:txEl>
                                          </p:spTgt>
                                        </p:tgtEl>
                                        <p:attrNameLst>
                                          <p:attrName>style.visibility</p:attrName>
                                        </p:attrNameLst>
                                      </p:cBhvr>
                                      <p:to>
                                        <p:strVal val="hidden"/>
                                      </p:to>
                                    </p:set>
                                  </p:childTnLst>
                                </p:cTn>
                              </p:par>
                              <p:par>
                                <p:cTn id="143" presetID="22" presetClass="exit" presetSubtype="4" fill="hold" grpId="1" nodeType="withEffect">
                                  <p:stCondLst>
                                    <p:cond delay="0"/>
                                  </p:stCondLst>
                                  <p:childTnLst>
                                    <p:animEffect transition="out" filter="wipe(down)">
                                      <p:cBhvr>
                                        <p:cTn id="144" dur="500"/>
                                        <p:tgtEl>
                                          <p:spTgt spid="6">
                                            <p:txEl>
                                              <p:pRg st="8" end="8"/>
                                            </p:txEl>
                                          </p:spTgt>
                                        </p:tgtEl>
                                      </p:cBhvr>
                                    </p:animEffect>
                                    <p:set>
                                      <p:cBhvr>
                                        <p:cTn id="145" dur="1" fill="hold">
                                          <p:stCondLst>
                                            <p:cond delay="499"/>
                                          </p:stCondLst>
                                        </p:cTn>
                                        <p:tgtEl>
                                          <p:spTgt spid="6">
                                            <p:txEl>
                                              <p:pRg st="8" end="8"/>
                                            </p:txEl>
                                          </p:spTgt>
                                        </p:tgtEl>
                                        <p:attrNameLst>
                                          <p:attrName>style.visibility</p:attrName>
                                        </p:attrNameLst>
                                      </p:cBhvr>
                                      <p:to>
                                        <p:strVal val="hidden"/>
                                      </p:to>
                                    </p:set>
                                  </p:childTnLst>
                                </p:cTn>
                              </p:par>
                              <p:par>
                                <p:cTn id="146" presetID="22" presetClass="exit" presetSubtype="4" fill="hold" grpId="1" nodeType="withEffect">
                                  <p:stCondLst>
                                    <p:cond delay="0"/>
                                  </p:stCondLst>
                                  <p:childTnLst>
                                    <p:animEffect transition="out" filter="wipe(down)">
                                      <p:cBhvr>
                                        <p:cTn id="147" dur="500"/>
                                        <p:tgtEl>
                                          <p:spTgt spid="6">
                                            <p:txEl>
                                              <p:pRg st="9" end="9"/>
                                            </p:txEl>
                                          </p:spTgt>
                                        </p:tgtEl>
                                      </p:cBhvr>
                                    </p:animEffect>
                                    <p:set>
                                      <p:cBhvr>
                                        <p:cTn id="148" dur="1" fill="hold">
                                          <p:stCondLst>
                                            <p:cond delay="499"/>
                                          </p:stCondLst>
                                        </p:cTn>
                                        <p:tgtEl>
                                          <p:spTgt spid="6">
                                            <p:txEl>
                                              <p:pRg st="9" end="9"/>
                                            </p:tx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63" presetClass="path" presetSubtype="0" accel="50000" decel="50000" fill="hold" grpId="0" nodeType="clickEffect">
                                  <p:stCondLst>
                                    <p:cond delay="0"/>
                                  </p:stCondLst>
                                  <p:childTnLst>
                                    <p:animMotion origin="layout" path="M -2.22045E-16 2.93303E-6 L -1.01667 -0.01109 " pathEditMode="relative" rAng="0" ptsTypes="AA">
                                      <p:cBhvr>
                                        <p:cTn id="152" dur="2000" fill="hold"/>
                                        <p:tgtEl>
                                          <p:spTgt spid="18"/>
                                        </p:tgtEl>
                                        <p:attrNameLst>
                                          <p:attrName>ppt_x</p:attrName>
                                          <p:attrName>ppt_y</p:attrName>
                                        </p:attrNameLst>
                                      </p:cBhvr>
                                      <p:rCtr x="-508"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6" grpId="1" build="allAtOnce"/>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590800"/>
            <a:ext cx="8686800" cy="3352800"/>
          </a:xfrm>
        </p:spPr>
        <p:txBody>
          <a:bodyPr>
            <a:normAutofit fontScale="92500" lnSpcReduction="20000"/>
          </a:bodyPr>
          <a:lstStyle/>
          <a:p>
            <a:pPr marL="457200" indent="-457200">
              <a:lnSpc>
                <a:spcPct val="150000"/>
              </a:lnSpc>
              <a:buNone/>
            </a:pPr>
            <a:r>
              <a:rPr lang="en-US" sz="2300" dirty="0">
                <a:solidFill>
                  <a:schemeClr val="tx1"/>
                </a:solidFill>
                <a:latin typeface="Arial" pitchFamily="34" charset="0"/>
                <a:cs typeface="Arial" pitchFamily="34" charset="0"/>
              </a:rPr>
              <a:t>1.	</a:t>
            </a:r>
            <a:r>
              <a:rPr lang="en-US" sz="2300" dirty="0">
                <a:solidFill>
                  <a:schemeClr val="tx1"/>
                </a:solidFill>
                <a:latin typeface="Arial" pitchFamily="34" charset="0"/>
                <a:cs typeface="Arial" pitchFamily="34" charset="0"/>
              </a:rPr>
              <a:t>What was the sign that God worked through Aaron before Pharaoh?</a:t>
            </a:r>
            <a:endParaRPr lang="en-US" sz="2300" dirty="0">
              <a:solidFill>
                <a:schemeClr val="tx1"/>
              </a:solidFill>
              <a:latin typeface="Arial" pitchFamily="34" charset="0"/>
              <a:cs typeface="Arial" pitchFamily="34" charset="0"/>
            </a:endParaRPr>
          </a:p>
          <a:p>
            <a:pPr marL="457200" indent="-457200" algn="just">
              <a:lnSpc>
                <a:spcPct val="150000"/>
              </a:lnSpc>
              <a:buNone/>
            </a:pPr>
            <a:r>
              <a:rPr lang="en-US" sz="2300" dirty="0">
                <a:solidFill>
                  <a:schemeClr val="tx1"/>
                </a:solidFill>
                <a:latin typeface="Arial" pitchFamily="34" charset="0"/>
                <a:cs typeface="Arial" pitchFamily="34" charset="0"/>
              </a:rPr>
              <a:t>2.	</a:t>
            </a:r>
            <a:r>
              <a:rPr lang="en-US" sz="2300" dirty="0">
                <a:solidFill>
                  <a:schemeClr val="tx1"/>
                </a:solidFill>
                <a:latin typeface="Arial" pitchFamily="34" charset="0"/>
                <a:cs typeface="Arial" pitchFamily="34" charset="0"/>
              </a:rPr>
              <a:t>Why did God send ten plagues over Egypt?</a:t>
            </a:r>
            <a:endParaRPr lang="en-US" sz="2300" dirty="0">
              <a:solidFill>
                <a:schemeClr val="tx1"/>
              </a:solidFill>
              <a:latin typeface="Arial" pitchFamily="34" charset="0"/>
              <a:cs typeface="Arial" pitchFamily="34" charset="0"/>
            </a:endParaRPr>
          </a:p>
          <a:p>
            <a:pPr marL="457200" indent="-457200">
              <a:lnSpc>
                <a:spcPct val="150000"/>
              </a:lnSpc>
              <a:buNone/>
            </a:pPr>
            <a:r>
              <a:rPr lang="en-US" sz="2300" dirty="0">
                <a:solidFill>
                  <a:schemeClr val="tx1"/>
                </a:solidFill>
                <a:latin typeface="Arial" pitchFamily="34" charset="0"/>
                <a:cs typeface="Arial" pitchFamily="34" charset="0"/>
              </a:rPr>
              <a:t>3.	</a:t>
            </a:r>
            <a:r>
              <a:rPr lang="en-US" sz="2300" dirty="0">
                <a:solidFill>
                  <a:schemeClr val="tx1"/>
                </a:solidFill>
                <a:latin typeface="Arial" pitchFamily="34" charset="0"/>
                <a:cs typeface="Arial" pitchFamily="34" charset="0"/>
              </a:rPr>
              <a:t>What was the direction given by God for the celebration of Paschal meal?</a:t>
            </a:r>
            <a:endParaRPr lang="en-US" sz="2300" dirty="0">
              <a:solidFill>
                <a:schemeClr val="tx1"/>
              </a:solidFill>
              <a:latin typeface="Arial" pitchFamily="34" charset="0"/>
              <a:cs typeface="Arial" pitchFamily="34" charset="0"/>
            </a:endParaRPr>
          </a:p>
          <a:p>
            <a:pPr marL="457200" indent="-457200">
              <a:lnSpc>
                <a:spcPct val="150000"/>
              </a:lnSpc>
              <a:buNone/>
            </a:pPr>
            <a:r>
              <a:rPr lang="en-US" sz="2300" dirty="0">
                <a:solidFill>
                  <a:schemeClr val="tx1"/>
                </a:solidFill>
                <a:latin typeface="Arial" pitchFamily="34" charset="0"/>
                <a:cs typeface="Arial" pitchFamily="34" charset="0"/>
              </a:rPr>
              <a:t>4.	</a:t>
            </a:r>
            <a:r>
              <a:rPr lang="en-US" sz="2300" dirty="0">
                <a:solidFill>
                  <a:schemeClr val="tx1"/>
                </a:solidFill>
                <a:latin typeface="Arial" pitchFamily="34" charset="0"/>
                <a:cs typeface="Arial" pitchFamily="34" charset="0"/>
              </a:rPr>
              <a:t>What was the tenth plague which afflicted Egyptians?</a:t>
            </a:r>
            <a:endParaRPr lang="en-US" sz="2300" dirty="0">
              <a:solidFill>
                <a:schemeClr val="tx1"/>
              </a:solidFill>
              <a:latin typeface="Arial" pitchFamily="34" charset="0"/>
              <a:cs typeface="Arial" pitchFamily="34" charset="0"/>
            </a:endParaRPr>
          </a:p>
          <a:p>
            <a:pPr marL="457200" indent="-457200">
              <a:lnSpc>
                <a:spcPct val="150000"/>
              </a:lnSpc>
              <a:buNone/>
            </a:pPr>
            <a:r>
              <a:rPr lang="en-US" sz="2300" dirty="0">
                <a:solidFill>
                  <a:schemeClr val="tx1"/>
                </a:solidFill>
                <a:latin typeface="Arial" pitchFamily="34" charset="0"/>
                <a:cs typeface="Arial" pitchFamily="34" charset="0"/>
              </a:rPr>
              <a:t>5.	What is the meaning of the word pass-over?</a:t>
            </a:r>
          </a:p>
          <a:p>
            <a:pPr marL="457200" indent="-457200">
              <a:lnSpc>
                <a:spcPct val="150000"/>
              </a:lnSpc>
              <a:buNone/>
            </a:pPr>
            <a:r>
              <a:rPr lang="en-US" sz="2300" dirty="0">
                <a:solidFill>
                  <a:schemeClr val="tx1"/>
                </a:solidFill>
                <a:latin typeface="Arial" pitchFamily="34" charset="0"/>
                <a:cs typeface="Arial" pitchFamily="34" charset="0"/>
              </a:rPr>
              <a:t>6.	Why did the Israelites celebrate the feast of pass-over</a:t>
            </a:r>
            <a:endParaRPr lang="en-US" sz="2300" dirty="0">
              <a:solidFill>
                <a:schemeClr val="tx1"/>
              </a:solidFill>
              <a:latin typeface="Arial" pitchFamily="34" charset="0"/>
              <a:cs typeface="Arial" pitchFamily="34" charset="0"/>
            </a:endParaRP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1143000"/>
          </a:xfrm>
        </p:spPr>
        <p:txBody>
          <a:bodyPr>
            <a:normAutofit lnSpcReduction="10000"/>
          </a:bodyPr>
          <a:lstStyle/>
          <a:p>
            <a:pPr algn="ctr"/>
            <a:r>
              <a:rPr lang="en-US" sz="3000" b="1" dirty="0">
                <a:solidFill>
                  <a:schemeClr val="tx1"/>
                </a:solidFill>
                <a:latin typeface="Cooper Std Black" pitchFamily="18" charset="0"/>
                <a:cs typeface="Times New Roman" pitchFamily="18" charset="0"/>
              </a:rPr>
              <a:t>LESSON 6</a:t>
            </a:r>
          </a:p>
          <a:p>
            <a:pPr algn="ctr"/>
            <a:r>
              <a:rPr lang="en-US" sz="3500" b="1" u="sng" dirty="0">
                <a:solidFill>
                  <a:srgbClr val="FF0000"/>
                </a:solidFill>
                <a:latin typeface="Cooper Std Black" pitchFamily="18" charset="0"/>
                <a:ea typeface="Ebrima" pitchFamily="2" charset="0"/>
                <a:cs typeface="Times New Roman" pitchFamily="18" charset="0"/>
              </a:rPr>
              <a:t>TOWARDS FREEDOM</a:t>
            </a:r>
          </a:p>
        </p:txBody>
      </p:sp>
      <p:pic>
        <p:nvPicPr>
          <p:cNvPr id="4" name="Picture 3" descr="C:\Users\user\Desktop\p1420821.jpg"/>
          <p:cNvPicPr>
            <a:picLocks noChangeAspect="1" noChangeArrowheads="1"/>
          </p:cNvPicPr>
          <p:nvPr/>
        </p:nvPicPr>
        <p:blipFill>
          <a:blip r:embed="rId2" cstate="print"/>
          <a:srcRect l="4651"/>
          <a:stretch>
            <a:fillRect/>
          </a:stretch>
        </p:blipFill>
        <p:spPr bwMode="auto">
          <a:xfrm>
            <a:off x="914400" y="1575420"/>
            <a:ext cx="7315200" cy="528258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81400"/>
            <a:ext cx="8686800" cy="3048000"/>
          </a:xfrm>
        </p:spPr>
        <p:txBody>
          <a:bodyPr>
            <a:noAutofit/>
          </a:bodyPr>
          <a:lstStyle/>
          <a:p>
            <a:pPr marL="0" indent="0" algn="just">
              <a:buNone/>
            </a:pPr>
            <a:r>
              <a:rPr lang="en-US" sz="2500" dirty="0">
                <a:solidFill>
                  <a:schemeClr val="tx1"/>
                </a:solidFill>
                <a:latin typeface="Arial" pitchFamily="34" charset="0"/>
                <a:cs typeface="Arial" pitchFamily="34" charset="0"/>
              </a:rPr>
              <a:t>	</a:t>
            </a:r>
            <a:r>
              <a:rPr lang="en-US" sz="2500" dirty="0">
                <a:solidFill>
                  <a:srgbClr val="FF0000"/>
                </a:solidFill>
                <a:latin typeface="Arial" pitchFamily="34" charset="0"/>
                <a:cs typeface="Arial" pitchFamily="34" charset="0"/>
              </a:rPr>
              <a:t>“ You must tell Aaron whatever I command you. Let Aaron take to the Pharaoh asking him to send the Israelites away from his </a:t>
            </a:r>
            <a:r>
              <a:rPr lang="en-US" sz="2500" dirty="0" err="1">
                <a:solidFill>
                  <a:srgbClr val="FF0000"/>
                </a:solidFill>
                <a:latin typeface="Arial" pitchFamily="34" charset="0"/>
                <a:cs typeface="Arial" pitchFamily="34" charset="0"/>
              </a:rPr>
              <a:t>Iand</a:t>
            </a:r>
            <a:r>
              <a:rPr lang="en-US" sz="2500" dirty="0">
                <a:solidFill>
                  <a:srgbClr val="FF0000"/>
                </a:solidFill>
                <a:latin typeface="Arial" pitchFamily="34" charset="0"/>
                <a:cs typeface="Arial" pitchFamily="34" charset="0"/>
              </a:rPr>
              <a:t> ” </a:t>
            </a:r>
            <a:r>
              <a:rPr lang="en-US" sz="2500" dirty="0">
                <a:solidFill>
                  <a:schemeClr val="tx1"/>
                </a:solidFill>
                <a:latin typeface="Arial" pitchFamily="34" charset="0"/>
                <a:cs typeface="Arial" pitchFamily="34" charset="0"/>
              </a:rPr>
              <a:t>(Ex. 7:2</a:t>
            </a:r>
            <a:r>
              <a:rPr lang="en-US" sz="2500" dirty="0">
                <a:solidFill>
                  <a:schemeClr val="tx1"/>
                </a:solidFill>
                <a:latin typeface="Arial" pitchFamily="34" charset="0"/>
                <a:cs typeface="Arial" pitchFamily="34" charset="0"/>
              </a:rPr>
              <a:t>).</a:t>
            </a:r>
          </a:p>
          <a:p>
            <a:pPr marL="0" indent="0" algn="just">
              <a:buNone/>
            </a:pPr>
            <a:endParaRPr lang="en-US" sz="2500" dirty="0">
              <a:solidFill>
                <a:schemeClr val="tx1"/>
              </a:solidFill>
              <a:latin typeface="Arial" pitchFamily="34" charset="0"/>
              <a:cs typeface="Arial" pitchFamily="34" charset="0"/>
            </a:endParaRPr>
          </a:p>
          <a:p>
            <a:pPr marL="0" indent="0" algn="just">
              <a:buNone/>
            </a:pPr>
            <a:r>
              <a:rPr lang="en-US" sz="2500" dirty="0">
                <a:solidFill>
                  <a:schemeClr val="tx1"/>
                </a:solidFill>
                <a:latin typeface="Arial" pitchFamily="34" charset="0"/>
                <a:cs typeface="Arial" pitchFamily="34" charset="0"/>
              </a:rPr>
              <a:t>	</a:t>
            </a:r>
            <a:r>
              <a:rPr lang="en-US" sz="2500" dirty="0">
                <a:solidFill>
                  <a:srgbClr val="00B0F0"/>
                </a:solidFill>
                <a:latin typeface="Arial" pitchFamily="34" charset="0"/>
                <a:cs typeface="Arial" pitchFamily="34" charset="0"/>
              </a:rPr>
              <a:t>“If the Pharaoh asks you for a sign, you must ask Aaron to take your staff and throw it down before you. It will change into a snake”.</a:t>
            </a:r>
          </a:p>
        </p:txBody>
      </p:sp>
      <p:pic>
        <p:nvPicPr>
          <p:cNvPr id="2050" name="Picture 2" descr="C:\Users\user\Desktop\4. God.jpg"/>
          <p:cNvPicPr>
            <a:picLocks noChangeAspect="1" noChangeArrowheads="1"/>
          </p:cNvPicPr>
          <p:nvPr/>
        </p:nvPicPr>
        <p:blipFill>
          <a:blip r:embed="rId2" cstate="print"/>
          <a:srcRect/>
          <a:stretch>
            <a:fillRect/>
          </a:stretch>
        </p:blipFill>
        <p:spPr bwMode="auto">
          <a:xfrm>
            <a:off x="0" y="0"/>
            <a:ext cx="4572000" cy="3429000"/>
          </a:xfrm>
          <a:prstGeom prst="rect">
            <a:avLst/>
          </a:prstGeom>
          <a:noFill/>
        </p:spPr>
      </p:pic>
      <p:pic>
        <p:nvPicPr>
          <p:cNvPr id="2051" name="Picture 3" descr="C:\Users\user\Desktop\9-snakes.jpg"/>
          <p:cNvPicPr>
            <a:picLocks noChangeAspect="1" noChangeArrowheads="1"/>
          </p:cNvPicPr>
          <p:nvPr/>
        </p:nvPicPr>
        <p:blipFill>
          <a:blip r:embed="rId3" cstate="print"/>
          <a:srcRect/>
          <a:stretch>
            <a:fillRect/>
          </a:stretch>
        </p:blipFill>
        <p:spPr bwMode="auto">
          <a:xfrm>
            <a:off x="4572000" y="0"/>
            <a:ext cx="4572000" cy="34290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0"/>
            <a:ext cx="9144000" cy="6858000"/>
            <a:chOff x="0" y="0"/>
            <a:chExt cx="9144000" cy="6858000"/>
          </a:xfrm>
        </p:grpSpPr>
        <p:pic>
          <p:nvPicPr>
            <p:cNvPr id="4099" name="Picture 3" descr="C:\Users\user\Desktop\10 Plagues visual butt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 name="Rectangle 20"/>
            <p:cNvSpPr/>
            <p:nvPr/>
          </p:nvSpPr>
          <p:spPr>
            <a:xfrm>
              <a:off x="0" y="0"/>
              <a:ext cx="6934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2"/>
          <p:cNvSpPr>
            <a:spLocks noGrp="1"/>
          </p:cNvSpPr>
          <p:nvPr>
            <p:ph idx="1"/>
          </p:nvPr>
        </p:nvSpPr>
        <p:spPr>
          <a:xfrm>
            <a:off x="152400" y="2133600"/>
            <a:ext cx="2514600" cy="4495800"/>
          </a:xfrm>
        </p:spPr>
        <p:txBody>
          <a:bodyPr>
            <a:noAutofit/>
          </a:bodyPr>
          <a:lstStyle/>
          <a:p>
            <a:pPr marL="288925" indent="-288925" algn="just">
              <a:buNone/>
            </a:pPr>
            <a:r>
              <a:rPr lang="en-US" sz="1300" b="1" dirty="0">
                <a:solidFill>
                  <a:srgbClr val="00B0F0"/>
                </a:solidFill>
                <a:latin typeface="Arial Narrow" pitchFamily="34" charset="0"/>
                <a:cs typeface="Arial" pitchFamily="34" charset="0"/>
              </a:rPr>
              <a:t>1.	Water </a:t>
            </a:r>
            <a:r>
              <a:rPr lang="en-US" sz="1300" b="1" dirty="0">
                <a:solidFill>
                  <a:srgbClr val="00B0F0"/>
                </a:solidFill>
                <a:latin typeface="Arial Narrow" pitchFamily="34" charset="0"/>
                <a:cs typeface="Arial" pitchFamily="34" charset="0"/>
              </a:rPr>
              <a:t>turns to </a:t>
            </a:r>
            <a:r>
              <a:rPr lang="en-US" sz="1300" b="1" dirty="0">
                <a:solidFill>
                  <a:srgbClr val="00B0F0"/>
                </a:solidFill>
                <a:latin typeface="Arial Narrow" pitchFamily="34" charset="0"/>
                <a:cs typeface="Arial" pitchFamily="34" charset="0"/>
              </a:rPr>
              <a:t>God.</a:t>
            </a:r>
          </a:p>
          <a:p>
            <a:pPr marL="288925" indent="-288925" algn="just">
              <a:buNone/>
              <a:tabLst>
                <a:tab pos="347663" algn="l"/>
              </a:tabLst>
            </a:pPr>
            <a:r>
              <a:rPr lang="en-US" sz="1300" b="1" dirty="0">
                <a:solidFill>
                  <a:srgbClr val="00B0F0"/>
                </a:solidFill>
                <a:latin typeface="Arial Narrow" pitchFamily="34" charset="0"/>
                <a:cs typeface="Arial" pitchFamily="34" charset="0"/>
              </a:rPr>
              <a:t>2.	Large </a:t>
            </a:r>
            <a:r>
              <a:rPr lang="en-US" sz="1300" b="1" dirty="0">
                <a:solidFill>
                  <a:srgbClr val="00B0F0"/>
                </a:solidFill>
                <a:latin typeface="Arial Narrow" pitchFamily="34" charset="0"/>
                <a:cs typeface="Arial" pitchFamily="34" charset="0"/>
              </a:rPr>
              <a:t>number of </a:t>
            </a:r>
            <a:r>
              <a:rPr lang="en-US" sz="1300" b="1" dirty="0">
                <a:solidFill>
                  <a:srgbClr val="00B0F0"/>
                </a:solidFill>
                <a:latin typeface="Arial Narrow" pitchFamily="34" charset="0"/>
                <a:cs typeface="Arial" pitchFamily="34" charset="0"/>
              </a:rPr>
              <a:t>frogs plague </a:t>
            </a:r>
            <a:r>
              <a:rPr lang="en-US" sz="1300" b="1" dirty="0">
                <a:solidFill>
                  <a:srgbClr val="00B0F0"/>
                </a:solidFill>
                <a:latin typeface="Arial Narrow" pitchFamily="34" charset="0"/>
                <a:cs typeface="Arial" pitchFamily="34" charset="0"/>
              </a:rPr>
              <a:t>the land.</a:t>
            </a:r>
          </a:p>
          <a:p>
            <a:pPr marL="288925" indent="-288925" algn="just">
              <a:buNone/>
            </a:pPr>
            <a:r>
              <a:rPr lang="en-US" sz="1300" b="1" dirty="0">
                <a:solidFill>
                  <a:srgbClr val="00B0F0"/>
                </a:solidFill>
                <a:latin typeface="Arial Narrow" pitchFamily="34" charset="0"/>
                <a:cs typeface="Arial" pitchFamily="34" charset="0"/>
              </a:rPr>
              <a:t>3.	Gnats </a:t>
            </a:r>
            <a:r>
              <a:rPr lang="en-US" sz="1300" b="1" dirty="0">
                <a:solidFill>
                  <a:srgbClr val="00B0F0"/>
                </a:solidFill>
                <a:latin typeface="Arial Narrow" pitchFamily="34" charset="0"/>
                <a:cs typeface="Arial" pitchFamily="34" charset="0"/>
              </a:rPr>
              <a:t>plague humans and animals.</a:t>
            </a:r>
          </a:p>
          <a:p>
            <a:pPr marL="288925" indent="-288925" algn="just">
              <a:buNone/>
            </a:pPr>
            <a:r>
              <a:rPr lang="en-US" sz="1300" b="1" dirty="0">
                <a:solidFill>
                  <a:srgbClr val="00B0F0"/>
                </a:solidFill>
                <a:latin typeface="Arial Narrow" pitchFamily="34" charset="0"/>
                <a:cs typeface="Arial" pitchFamily="34" charset="0"/>
              </a:rPr>
              <a:t>4. </a:t>
            </a:r>
            <a:r>
              <a:rPr lang="en-US" sz="1300" b="1" dirty="0">
                <a:solidFill>
                  <a:srgbClr val="00B0F0"/>
                </a:solidFill>
                <a:latin typeface="Arial Narrow" pitchFamily="34" charset="0"/>
                <a:cs typeface="Arial" pitchFamily="34" charset="0"/>
              </a:rPr>
              <a:t>	The </a:t>
            </a:r>
            <a:r>
              <a:rPr lang="en-US" sz="1300" b="1" dirty="0">
                <a:solidFill>
                  <a:srgbClr val="00B0F0"/>
                </a:solidFill>
                <a:latin typeface="Arial Narrow" pitchFamily="34" charset="0"/>
                <a:cs typeface="Arial" pitchFamily="34" charset="0"/>
              </a:rPr>
              <a:t>houses of the Pharaoh and the Egyptians filled with swarms of Flies.</a:t>
            </a:r>
          </a:p>
          <a:p>
            <a:pPr marL="288925" indent="-288925" algn="just">
              <a:buNone/>
            </a:pPr>
            <a:r>
              <a:rPr lang="en-US" sz="1300" b="1" dirty="0">
                <a:solidFill>
                  <a:srgbClr val="00B0F0"/>
                </a:solidFill>
                <a:latin typeface="Arial Narrow" pitchFamily="34" charset="0"/>
                <a:cs typeface="Arial" pitchFamily="34" charset="0"/>
              </a:rPr>
              <a:t>5.	The </a:t>
            </a:r>
            <a:r>
              <a:rPr lang="en-US" sz="1300" b="1" dirty="0">
                <a:solidFill>
                  <a:srgbClr val="00B0F0"/>
                </a:solidFill>
                <a:latin typeface="Arial Narrow" pitchFamily="34" charset="0"/>
                <a:cs typeface="Arial" pitchFamily="34" charset="0"/>
              </a:rPr>
              <a:t>livestock of the Egyptians die of pestilence.</a:t>
            </a:r>
          </a:p>
          <a:p>
            <a:pPr marL="288925" indent="-288925" algn="just">
              <a:buNone/>
            </a:pPr>
            <a:r>
              <a:rPr lang="en-US" sz="1300" b="1" dirty="0">
                <a:solidFill>
                  <a:srgbClr val="00B0F0"/>
                </a:solidFill>
                <a:latin typeface="Arial Narrow" pitchFamily="34" charset="0"/>
                <a:cs typeface="Arial" pitchFamily="34" charset="0"/>
              </a:rPr>
              <a:t>6.	Festering </a:t>
            </a:r>
            <a:r>
              <a:rPr lang="en-US" sz="1300" b="1" dirty="0">
                <a:solidFill>
                  <a:srgbClr val="00B0F0"/>
                </a:solidFill>
                <a:latin typeface="Arial Narrow" pitchFamily="34" charset="0"/>
                <a:cs typeface="Arial" pitchFamily="34" charset="0"/>
              </a:rPr>
              <a:t>boils afflict humans and animals.</a:t>
            </a:r>
          </a:p>
          <a:p>
            <a:pPr marL="288925" indent="-288925" algn="just">
              <a:buNone/>
            </a:pPr>
            <a:r>
              <a:rPr lang="en-US" sz="1300" b="1" dirty="0">
                <a:solidFill>
                  <a:srgbClr val="00B0F0"/>
                </a:solidFill>
                <a:latin typeface="Arial Narrow" pitchFamily="34" charset="0"/>
                <a:cs typeface="Arial" pitchFamily="34" charset="0"/>
              </a:rPr>
              <a:t>7.	Rain </a:t>
            </a:r>
            <a:r>
              <a:rPr lang="en-US" sz="1300" b="1" dirty="0">
                <a:solidFill>
                  <a:srgbClr val="00B0F0"/>
                </a:solidFill>
                <a:latin typeface="Arial Narrow" pitchFamily="34" charset="0"/>
                <a:cs typeface="Arial" pitchFamily="34" charset="0"/>
              </a:rPr>
              <a:t>of hail, flash of fire and thunder.</a:t>
            </a:r>
          </a:p>
          <a:p>
            <a:pPr marL="288925" indent="-288925" algn="just">
              <a:buNone/>
            </a:pPr>
            <a:r>
              <a:rPr lang="en-US" sz="1300" b="1" dirty="0">
                <a:solidFill>
                  <a:srgbClr val="00B0F0"/>
                </a:solidFill>
                <a:latin typeface="Arial Narrow" pitchFamily="34" charset="0"/>
                <a:cs typeface="Arial" pitchFamily="34" charset="0"/>
              </a:rPr>
              <a:t>8.	Swarm </a:t>
            </a:r>
            <a:r>
              <a:rPr lang="en-US" sz="1300" b="1" dirty="0">
                <a:solidFill>
                  <a:srgbClr val="00B0F0"/>
                </a:solidFill>
                <a:latin typeface="Arial Narrow" pitchFamily="34" charset="0"/>
                <a:cs typeface="Arial" pitchFamily="34" charset="0"/>
              </a:rPr>
              <a:t>of </a:t>
            </a:r>
            <a:r>
              <a:rPr lang="en-US" sz="1300" b="1" dirty="0" err="1">
                <a:solidFill>
                  <a:srgbClr val="00B0F0"/>
                </a:solidFill>
                <a:latin typeface="Arial Narrow" pitchFamily="34" charset="0"/>
                <a:cs typeface="Arial" pitchFamily="34" charset="0"/>
              </a:rPr>
              <a:t>Iocusts</a:t>
            </a:r>
            <a:r>
              <a:rPr lang="en-US" sz="1300" b="1" dirty="0">
                <a:solidFill>
                  <a:srgbClr val="00B0F0"/>
                </a:solidFill>
                <a:latin typeface="Arial Narrow" pitchFamily="34" charset="0"/>
                <a:cs typeface="Arial" pitchFamily="34" charset="0"/>
              </a:rPr>
              <a:t>.</a:t>
            </a:r>
          </a:p>
          <a:p>
            <a:pPr marL="288925" indent="-288925" algn="just">
              <a:buNone/>
            </a:pPr>
            <a:r>
              <a:rPr lang="en-US" sz="1300" b="1" dirty="0">
                <a:solidFill>
                  <a:srgbClr val="00B0F0"/>
                </a:solidFill>
                <a:latin typeface="Arial Narrow" pitchFamily="34" charset="0"/>
                <a:cs typeface="Arial" pitchFamily="34" charset="0"/>
              </a:rPr>
              <a:t>9.	Three </a:t>
            </a:r>
            <a:r>
              <a:rPr lang="en-US" sz="1300" b="1" dirty="0">
                <a:solidFill>
                  <a:srgbClr val="00B0F0"/>
                </a:solidFill>
                <a:latin typeface="Arial Narrow" pitchFamily="34" charset="0"/>
                <a:cs typeface="Arial" pitchFamily="34" charset="0"/>
              </a:rPr>
              <a:t>days of darkness.</a:t>
            </a:r>
          </a:p>
          <a:p>
            <a:pPr marL="288925" indent="-288925" algn="just">
              <a:buNone/>
            </a:pPr>
            <a:r>
              <a:rPr lang="en-US" sz="1300" b="1" dirty="0">
                <a:solidFill>
                  <a:srgbClr val="00B0F0"/>
                </a:solidFill>
                <a:latin typeface="Arial Narrow" pitchFamily="34" charset="0"/>
                <a:cs typeface="Arial" pitchFamily="34" charset="0"/>
              </a:rPr>
              <a:t>10.	Death </a:t>
            </a:r>
            <a:r>
              <a:rPr lang="en-US" sz="1300" b="1" dirty="0">
                <a:solidFill>
                  <a:srgbClr val="00B0F0"/>
                </a:solidFill>
                <a:latin typeface="Arial Narrow" pitchFamily="34" charset="0"/>
                <a:cs typeface="Arial" pitchFamily="34" charset="0"/>
              </a:rPr>
              <a:t>of every first born of the Egyptians. </a:t>
            </a:r>
          </a:p>
        </p:txBody>
      </p:sp>
      <p:pic>
        <p:nvPicPr>
          <p:cNvPr id="4100" name="Picture 4" descr="C:\Users\user\Desktop\Untitled-1.png"/>
          <p:cNvPicPr>
            <a:picLocks noChangeAspect="1" noChangeArrowheads="1"/>
          </p:cNvPicPr>
          <p:nvPr/>
        </p:nvPicPr>
        <p:blipFill>
          <a:blip r:embed="rId3" cstate="print"/>
          <a:srcRect/>
          <a:stretch>
            <a:fillRect/>
          </a:stretch>
        </p:blipFill>
        <p:spPr bwMode="auto">
          <a:xfrm>
            <a:off x="4648200" y="1905000"/>
            <a:ext cx="2243138" cy="1450975"/>
          </a:xfrm>
          <a:prstGeom prst="rect">
            <a:avLst/>
          </a:prstGeom>
          <a:noFill/>
        </p:spPr>
      </p:pic>
      <p:pic>
        <p:nvPicPr>
          <p:cNvPr id="4101" name="Picture 5" descr="C:\Users\user\Desktop\free digital stamp_green frog.png"/>
          <p:cNvPicPr>
            <a:picLocks noChangeAspect="1" noChangeArrowheads="1"/>
          </p:cNvPicPr>
          <p:nvPr/>
        </p:nvPicPr>
        <p:blipFill>
          <a:blip r:embed="rId4" cstate="print"/>
          <a:srcRect/>
          <a:stretch>
            <a:fillRect/>
          </a:stretch>
        </p:blipFill>
        <p:spPr bwMode="auto">
          <a:xfrm>
            <a:off x="2815532" y="3115676"/>
            <a:ext cx="461068" cy="431386"/>
          </a:xfrm>
          <a:prstGeom prst="rect">
            <a:avLst/>
          </a:prstGeom>
          <a:noFill/>
        </p:spPr>
      </p:pic>
      <p:pic>
        <p:nvPicPr>
          <p:cNvPr id="9" name="Picture 5" descr="C:\Users\user\Desktop\free digital stamp_green frog.png"/>
          <p:cNvPicPr>
            <a:picLocks noChangeAspect="1" noChangeArrowheads="1"/>
          </p:cNvPicPr>
          <p:nvPr/>
        </p:nvPicPr>
        <p:blipFill>
          <a:blip r:embed="rId4" cstate="print"/>
          <a:srcRect/>
          <a:stretch>
            <a:fillRect/>
          </a:stretch>
        </p:blipFill>
        <p:spPr bwMode="auto">
          <a:xfrm>
            <a:off x="3276600" y="2971800"/>
            <a:ext cx="461068" cy="431386"/>
          </a:xfrm>
          <a:prstGeom prst="rect">
            <a:avLst/>
          </a:prstGeom>
          <a:noFill/>
        </p:spPr>
      </p:pic>
      <p:pic>
        <p:nvPicPr>
          <p:cNvPr id="10" name="Picture 5" descr="C:\Users\user\Desktop\free digital stamp_green frog.png"/>
          <p:cNvPicPr>
            <a:picLocks noChangeAspect="1" noChangeArrowheads="1"/>
          </p:cNvPicPr>
          <p:nvPr/>
        </p:nvPicPr>
        <p:blipFill>
          <a:blip r:embed="rId4" cstate="print"/>
          <a:srcRect/>
          <a:stretch>
            <a:fillRect/>
          </a:stretch>
        </p:blipFill>
        <p:spPr bwMode="auto">
          <a:xfrm>
            <a:off x="3733800" y="3048000"/>
            <a:ext cx="461068" cy="431386"/>
          </a:xfrm>
          <a:prstGeom prst="rect">
            <a:avLst/>
          </a:prstGeom>
          <a:noFill/>
        </p:spPr>
      </p:pic>
      <p:pic>
        <p:nvPicPr>
          <p:cNvPr id="11" name="Picture 5" descr="C:\Users\user\Desktop\free digital stamp_green frog.png"/>
          <p:cNvPicPr>
            <a:picLocks noChangeAspect="1" noChangeArrowheads="1"/>
          </p:cNvPicPr>
          <p:nvPr/>
        </p:nvPicPr>
        <p:blipFill>
          <a:blip r:embed="rId4" cstate="print"/>
          <a:srcRect/>
          <a:stretch>
            <a:fillRect/>
          </a:stretch>
        </p:blipFill>
        <p:spPr bwMode="auto">
          <a:xfrm>
            <a:off x="4191000" y="3124200"/>
            <a:ext cx="461068" cy="431386"/>
          </a:xfrm>
          <a:prstGeom prst="rect">
            <a:avLst/>
          </a:prstGeom>
          <a:noFill/>
        </p:spPr>
      </p:pic>
      <p:pic>
        <p:nvPicPr>
          <p:cNvPr id="12" name="Picture 5" descr="C:\Users\user\Desktop\free digital stamp_green frog.png"/>
          <p:cNvPicPr>
            <a:picLocks noChangeAspect="1" noChangeArrowheads="1"/>
          </p:cNvPicPr>
          <p:nvPr/>
        </p:nvPicPr>
        <p:blipFill>
          <a:blip r:embed="rId4" cstate="print"/>
          <a:srcRect/>
          <a:stretch>
            <a:fillRect/>
          </a:stretch>
        </p:blipFill>
        <p:spPr bwMode="auto">
          <a:xfrm>
            <a:off x="4267200" y="2743200"/>
            <a:ext cx="461068" cy="431386"/>
          </a:xfrm>
          <a:prstGeom prst="rect">
            <a:avLst/>
          </a:prstGeom>
          <a:noFill/>
        </p:spPr>
      </p:pic>
      <p:pic>
        <p:nvPicPr>
          <p:cNvPr id="13" name="Picture 5" descr="C:\Users\user\Desktop\free digital stamp_green frog.png"/>
          <p:cNvPicPr>
            <a:picLocks noChangeAspect="1" noChangeArrowheads="1"/>
          </p:cNvPicPr>
          <p:nvPr/>
        </p:nvPicPr>
        <p:blipFill>
          <a:blip r:embed="rId4" cstate="print"/>
          <a:srcRect/>
          <a:stretch>
            <a:fillRect/>
          </a:stretch>
        </p:blipFill>
        <p:spPr bwMode="auto">
          <a:xfrm>
            <a:off x="3429000" y="2667000"/>
            <a:ext cx="461068" cy="431386"/>
          </a:xfrm>
          <a:prstGeom prst="rect">
            <a:avLst/>
          </a:prstGeom>
          <a:noFill/>
        </p:spPr>
      </p:pic>
      <p:pic>
        <p:nvPicPr>
          <p:cNvPr id="4102" name="Picture 6" descr="C:\Users\user\Desktop\real-frog.png"/>
          <p:cNvPicPr>
            <a:picLocks noChangeAspect="1" noChangeArrowheads="1"/>
          </p:cNvPicPr>
          <p:nvPr/>
        </p:nvPicPr>
        <p:blipFill>
          <a:blip r:embed="rId5" cstate="print"/>
          <a:srcRect/>
          <a:stretch>
            <a:fillRect/>
          </a:stretch>
        </p:blipFill>
        <p:spPr bwMode="auto">
          <a:xfrm>
            <a:off x="3810000" y="2743200"/>
            <a:ext cx="533400" cy="356732"/>
          </a:xfrm>
          <a:prstGeom prst="rect">
            <a:avLst/>
          </a:prstGeom>
          <a:noFill/>
        </p:spPr>
      </p:pic>
      <p:pic>
        <p:nvPicPr>
          <p:cNvPr id="15" name="Picture 6" descr="C:\Users\user\Desktop\real-frog.png"/>
          <p:cNvPicPr>
            <a:picLocks noChangeAspect="1" noChangeArrowheads="1"/>
          </p:cNvPicPr>
          <p:nvPr/>
        </p:nvPicPr>
        <p:blipFill>
          <a:blip r:embed="rId5" cstate="print"/>
          <a:srcRect/>
          <a:stretch>
            <a:fillRect/>
          </a:stretch>
        </p:blipFill>
        <p:spPr bwMode="auto">
          <a:xfrm>
            <a:off x="4038600" y="2362200"/>
            <a:ext cx="533400" cy="356732"/>
          </a:xfrm>
          <a:prstGeom prst="rect">
            <a:avLst/>
          </a:prstGeom>
          <a:noFill/>
        </p:spPr>
      </p:pic>
      <p:pic>
        <p:nvPicPr>
          <p:cNvPr id="16" name="Picture 6" descr="C:\Users\user\Desktop\real-frog.png"/>
          <p:cNvPicPr>
            <a:picLocks noChangeAspect="1" noChangeArrowheads="1"/>
          </p:cNvPicPr>
          <p:nvPr/>
        </p:nvPicPr>
        <p:blipFill>
          <a:blip r:embed="rId5" cstate="print"/>
          <a:srcRect/>
          <a:stretch>
            <a:fillRect/>
          </a:stretch>
        </p:blipFill>
        <p:spPr bwMode="auto">
          <a:xfrm>
            <a:off x="2819400" y="2743200"/>
            <a:ext cx="533400" cy="356732"/>
          </a:xfrm>
          <a:prstGeom prst="rect">
            <a:avLst/>
          </a:prstGeom>
          <a:noFill/>
        </p:spPr>
      </p:pic>
      <p:pic>
        <p:nvPicPr>
          <p:cNvPr id="4103" name="Picture 7" descr="C:\Users\user\Desktop\1.png"/>
          <p:cNvPicPr>
            <a:picLocks noChangeAspect="1" noChangeArrowheads="1"/>
          </p:cNvPicPr>
          <p:nvPr/>
        </p:nvPicPr>
        <p:blipFill>
          <a:blip r:embed="rId6" cstate="print"/>
          <a:srcRect/>
          <a:stretch>
            <a:fillRect/>
          </a:stretch>
        </p:blipFill>
        <p:spPr bwMode="auto">
          <a:xfrm>
            <a:off x="7162800" y="1905000"/>
            <a:ext cx="1801233" cy="1447800"/>
          </a:xfrm>
          <a:prstGeom prst="rect">
            <a:avLst/>
          </a:prstGeom>
          <a:noFill/>
        </p:spPr>
      </p:pic>
      <p:pic>
        <p:nvPicPr>
          <p:cNvPr id="4104" name="Picture 8" descr="C:\Users\user\Desktop\Eaten-deer.png"/>
          <p:cNvPicPr>
            <a:picLocks noChangeAspect="1" noChangeArrowheads="1"/>
          </p:cNvPicPr>
          <p:nvPr/>
        </p:nvPicPr>
        <p:blipFill>
          <a:blip r:embed="rId7" cstate="print"/>
          <a:srcRect/>
          <a:stretch>
            <a:fillRect/>
          </a:stretch>
        </p:blipFill>
        <p:spPr bwMode="auto">
          <a:xfrm>
            <a:off x="3810000" y="4114800"/>
            <a:ext cx="838200" cy="889941"/>
          </a:xfrm>
          <a:prstGeom prst="rect">
            <a:avLst/>
          </a:prstGeom>
          <a:noFill/>
        </p:spPr>
      </p:pic>
      <p:sp>
        <p:nvSpPr>
          <p:cNvPr id="20" name="Title 1"/>
          <p:cNvSpPr>
            <a:spLocks noGrp="1"/>
          </p:cNvSpPr>
          <p:nvPr>
            <p:ph type="title"/>
          </p:nvPr>
        </p:nvSpPr>
        <p:spPr>
          <a:xfrm>
            <a:off x="0" y="76200"/>
            <a:ext cx="7086600" cy="1600200"/>
          </a:xfrm>
        </p:spPr>
        <p:txBody>
          <a:bodyPr>
            <a:normAutofit/>
          </a:bodyPr>
          <a:lstStyle/>
          <a:p>
            <a:pPr algn="ctr"/>
            <a:r>
              <a:rPr lang="en-US" sz="6000" b="1" dirty="0">
                <a:solidFill>
                  <a:srgbClr val="FF00FF"/>
                </a:solidFill>
                <a:latin typeface="Cooper Std Black" pitchFamily="18" charset="0"/>
                <a:cs typeface="Times New Roman" pitchFamily="18" charset="0"/>
              </a:rPr>
              <a:t>Ten plagues</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p:cTn id="55"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p:cTn id="6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p:cTn id="67"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tenth plague</a:t>
            </a:r>
          </a:p>
        </p:txBody>
      </p:sp>
      <p:sp>
        <p:nvSpPr>
          <p:cNvPr id="3" name="Content Placeholder 2"/>
          <p:cNvSpPr>
            <a:spLocks noGrp="1"/>
          </p:cNvSpPr>
          <p:nvPr>
            <p:ph idx="1"/>
          </p:nvPr>
        </p:nvSpPr>
        <p:spPr>
          <a:xfrm>
            <a:off x="228600" y="1219200"/>
            <a:ext cx="8686800" cy="990600"/>
          </a:xfrm>
        </p:spPr>
        <p:txBody>
          <a:bodyPr>
            <a:noAutofit/>
          </a:bodyPr>
          <a:lstStyle/>
          <a:p>
            <a:pPr marL="0" indent="0" algn="just">
              <a:buNone/>
            </a:pPr>
            <a:r>
              <a:rPr lang="en-US" sz="2500" dirty="0">
                <a:solidFill>
                  <a:srgbClr val="00B0F0"/>
                </a:solidFill>
                <a:latin typeface="Arial" pitchFamily="34" charset="0"/>
                <a:cs typeface="Arial" pitchFamily="34" charset="0"/>
              </a:rPr>
              <a:t>“ I will send a final catastrophe over pharaoh and all of Egypt. Then he will let you go” (Ex.11:1).</a:t>
            </a:r>
          </a:p>
        </p:txBody>
      </p:sp>
      <p:pic>
        <p:nvPicPr>
          <p:cNvPr id="4" name="Picture 9" descr="C:\Users\user\Desktop\TenTerribleTroubles-5-TakeYourPeople.jpg"/>
          <p:cNvPicPr>
            <a:picLocks noChangeAspect="1" noChangeArrowheads="1"/>
          </p:cNvPicPr>
          <p:nvPr/>
        </p:nvPicPr>
        <p:blipFill>
          <a:blip r:embed="rId2" cstate="print">
            <a:lum bright="-20000" contrast="10000"/>
          </a:blip>
          <a:srcRect/>
          <a:stretch>
            <a:fillRect/>
          </a:stretch>
        </p:blipFill>
        <p:spPr bwMode="auto">
          <a:xfrm>
            <a:off x="914400" y="2209800"/>
            <a:ext cx="7315200" cy="4638675"/>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Passover celebration</a:t>
            </a:r>
          </a:p>
        </p:txBody>
      </p:sp>
      <p:sp>
        <p:nvSpPr>
          <p:cNvPr id="3" name="Content Placeholder 2"/>
          <p:cNvSpPr>
            <a:spLocks noGrp="1"/>
          </p:cNvSpPr>
          <p:nvPr>
            <p:ph idx="1"/>
          </p:nvPr>
        </p:nvSpPr>
        <p:spPr>
          <a:xfrm>
            <a:off x="228600" y="3429000"/>
            <a:ext cx="8686800" cy="3276600"/>
          </a:xfrm>
        </p:spPr>
        <p:txBody>
          <a:bodyPr>
            <a:normAutofit/>
          </a:bodyPr>
          <a:lstStyle/>
          <a:p>
            <a:pPr marL="0" indent="0" algn="just">
              <a:buNone/>
            </a:pPr>
            <a:r>
              <a:rPr lang="en-US" sz="2000" dirty="0">
                <a:solidFill>
                  <a:srgbClr val="00B0F0"/>
                </a:solidFill>
                <a:latin typeface="Arial" pitchFamily="34" charset="0"/>
                <a:cs typeface="Arial" pitchFamily="34" charset="0"/>
              </a:rPr>
              <a:t>	This month shall be the first month of the year for you. Tell the whole congregation of Israel that on the tenth of this month they are to take a lamb for each household. This shall be without blemish and a one-year-old male. You shall keep it till the fourteenth day of his month. Then the whole congregation of Israel shall slaughter it at twilight. They shall take some of the blood and put it on the two doorpost and the lintel of the house in which they eat it. They shall eat the lamb that same right, roasted over the fire with unleavened bread and bitter herbs. This is how you shall eat it; your loins girded, your sandals on your feet, and your staff in your hand; and you must eat it hurriedly. For, it is the Passover of the Lord.</a:t>
            </a:r>
            <a:endParaRPr lang="en-US" sz="2000" dirty="0">
              <a:solidFill>
                <a:schemeClr val="tx1"/>
              </a:solidFill>
              <a:latin typeface="Arial" pitchFamily="34" charset="0"/>
              <a:cs typeface="Arial" pitchFamily="34" charset="0"/>
            </a:endParaRPr>
          </a:p>
        </p:txBody>
      </p:sp>
      <p:pic>
        <p:nvPicPr>
          <p:cNvPr id="4" name="Picture 2" descr="C:\Users\user\Desktop\passover-supper_1238799_inl.jpg"/>
          <p:cNvPicPr>
            <a:picLocks noChangeAspect="1" noChangeArrowheads="1"/>
          </p:cNvPicPr>
          <p:nvPr/>
        </p:nvPicPr>
        <p:blipFill>
          <a:blip r:embed="rId2" cstate="print"/>
          <a:srcRect/>
          <a:stretch>
            <a:fillRect/>
          </a:stretch>
        </p:blipFill>
        <p:spPr bwMode="auto">
          <a:xfrm>
            <a:off x="5997636" y="1066800"/>
            <a:ext cx="3146364" cy="2362200"/>
          </a:xfrm>
          <a:prstGeom prst="rect">
            <a:avLst/>
          </a:prstGeom>
          <a:noFill/>
        </p:spPr>
      </p:pic>
      <p:pic>
        <p:nvPicPr>
          <p:cNvPr id="6147" name="Picture 3" descr="C:\Users\user\Desktop\www-St-Takla-org--Bible-Slides-exodus-358.jpg"/>
          <p:cNvPicPr>
            <a:picLocks noChangeAspect="1" noChangeArrowheads="1"/>
          </p:cNvPicPr>
          <p:nvPr/>
        </p:nvPicPr>
        <p:blipFill>
          <a:blip r:embed="rId3" cstate="print"/>
          <a:srcRect b="6452"/>
          <a:stretch>
            <a:fillRect/>
          </a:stretch>
        </p:blipFill>
        <p:spPr bwMode="auto">
          <a:xfrm>
            <a:off x="0" y="1066800"/>
            <a:ext cx="3748817" cy="2362200"/>
          </a:xfrm>
          <a:prstGeom prst="rect">
            <a:avLst/>
          </a:prstGeom>
          <a:noFill/>
        </p:spPr>
      </p:pic>
      <p:pic>
        <p:nvPicPr>
          <p:cNvPr id="7" name="Picture 2" descr="C:\Users\user\Desktop\passover3.jpg"/>
          <p:cNvPicPr>
            <a:picLocks noChangeAspect="1" noChangeArrowheads="1"/>
          </p:cNvPicPr>
          <p:nvPr/>
        </p:nvPicPr>
        <p:blipFill>
          <a:blip r:embed="rId4" cstate="print"/>
          <a:srcRect/>
          <a:stretch>
            <a:fillRect/>
          </a:stretch>
        </p:blipFill>
        <p:spPr bwMode="auto">
          <a:xfrm>
            <a:off x="2946400" y="1066800"/>
            <a:ext cx="3149600" cy="2362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152400" y="2971800"/>
            <a:ext cx="8763000" cy="3733800"/>
          </a:xfrm>
          <a:prstGeom prst="rect">
            <a:avLst/>
          </a:prstGeom>
        </p:spPr>
        <p:txBody>
          <a:bodyPr vert="horz">
            <a:noAutofit/>
          </a:bodyPr>
          <a:lstStyle/>
          <a:p>
            <a:pPr marL="0" marR="0" lvl="0" indent="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2000" dirty="0">
                <a:solidFill>
                  <a:srgbClr val="FF00FF"/>
                </a:solidFill>
                <a:latin typeface="Arial" pitchFamily="34" charset="0"/>
                <a:cs typeface="Arial" pitchFamily="34" charset="0"/>
              </a:rPr>
              <a:t>	</a:t>
            </a:r>
            <a:r>
              <a:rPr kumimoji="0" lang="en-US" sz="2000" b="0" i="0" u="none" strike="noStrike" kern="1200" cap="none" spc="0" normalizeH="0" baseline="0" noProof="0" dirty="0">
                <a:ln>
                  <a:noFill/>
                </a:ln>
                <a:solidFill>
                  <a:srgbClr val="FF00FF"/>
                </a:solidFill>
                <a:effectLst/>
                <a:uLnTx/>
                <a:uFillTx/>
                <a:latin typeface="Arial" pitchFamily="34" charset="0"/>
                <a:ea typeface="+mn-ea"/>
                <a:cs typeface="Arial" pitchFamily="34" charset="0"/>
              </a:rPr>
              <a:t>“I </a:t>
            </a:r>
            <a:r>
              <a:rPr kumimoji="0" lang="en-US" sz="2000" b="0" i="0" u="none" strike="noStrike" kern="1200" cap="none" spc="0" normalizeH="0" baseline="0" noProof="0" dirty="0">
                <a:ln>
                  <a:noFill/>
                </a:ln>
                <a:solidFill>
                  <a:srgbClr val="FF00FF"/>
                </a:solidFill>
                <a:effectLst/>
                <a:uLnTx/>
                <a:uFillTx/>
                <a:latin typeface="Arial" pitchFamily="34" charset="0"/>
                <a:ea typeface="+mn-ea"/>
                <a:cs typeface="Arial" pitchFamily="34" charset="0"/>
              </a:rPr>
              <a:t>will pass through the land of Egypt</a:t>
            </a:r>
            <a:r>
              <a:rPr kumimoji="0" lang="en-US" sz="2000" b="0" i="0" u="none" strike="noStrike" kern="1200" cap="none" spc="0" normalizeH="0" noProof="0" dirty="0">
                <a:ln>
                  <a:noFill/>
                </a:ln>
                <a:solidFill>
                  <a:srgbClr val="FF00FF"/>
                </a:solidFill>
                <a:effectLst/>
                <a:uLnTx/>
                <a:uFillTx/>
                <a:latin typeface="Arial" pitchFamily="34" charset="0"/>
                <a:ea typeface="+mn-ea"/>
                <a:cs typeface="Arial" pitchFamily="34" charset="0"/>
              </a:rPr>
              <a:t> that night, and I will strike down every firstborn in the land of Egypt, both human beings and animals; on all  goods of Egypt I will execute judgments; I am the Lord. The blood shall be a sign for you on the houses where you live: when I see the blood, I will pass over you and no plague shall destroy you when I strike the land of Egypt. This day shall be a day of remembrance  for you. You shall celebrate it as a festival to the Lord. Throughout your generations you </a:t>
            </a:r>
            <a:r>
              <a:rPr lang="en-US" sz="2000" dirty="0">
                <a:solidFill>
                  <a:srgbClr val="FF00FF"/>
                </a:solidFill>
                <a:latin typeface="Arial" pitchFamily="34" charset="0"/>
                <a:cs typeface="Arial" pitchFamily="34" charset="0"/>
              </a:rPr>
              <a:t>shall </a:t>
            </a:r>
            <a:r>
              <a:rPr kumimoji="0" lang="en-US" sz="2000" b="0" i="0" u="none" strike="noStrike" kern="1200" cap="none" spc="0" normalizeH="0" noProof="0" dirty="0">
                <a:ln>
                  <a:noFill/>
                </a:ln>
                <a:solidFill>
                  <a:srgbClr val="FF00FF"/>
                </a:solidFill>
                <a:effectLst/>
                <a:uLnTx/>
                <a:uFillTx/>
                <a:latin typeface="Arial" pitchFamily="34" charset="0"/>
                <a:ea typeface="+mn-ea"/>
                <a:cs typeface="Arial" pitchFamily="34" charset="0"/>
              </a:rPr>
              <a:t>observe it as a perpetual ordinance” </a:t>
            </a:r>
            <a:r>
              <a:rPr kumimoji="0" lang="en-US" sz="2000" b="0" i="0" u="none" strike="noStrike" kern="1200" cap="none" spc="0" normalizeH="0" noProof="0" dirty="0">
                <a:ln>
                  <a:noFill/>
                </a:ln>
                <a:effectLst/>
                <a:uLnTx/>
                <a:uFillTx/>
                <a:latin typeface="Arial" pitchFamily="34" charset="0"/>
                <a:ea typeface="+mn-ea"/>
                <a:cs typeface="Arial" pitchFamily="34" charset="0"/>
              </a:rPr>
              <a:t>(Ex.12:12-14).</a:t>
            </a:r>
          </a:p>
          <a:p>
            <a:pPr marL="0" marR="0" lvl="0" indent="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lang="en-US" sz="2000" baseline="0" dirty="0">
              <a:latin typeface="Arial" pitchFamily="34" charset="0"/>
              <a:cs typeface="Arial" pitchFamily="34" charset="0"/>
            </a:endParaRPr>
          </a:p>
          <a:p>
            <a:pPr marL="0" marR="0" lvl="0" indent="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000" b="0" i="0" u="none" strike="noStrike" kern="1200" cap="none" spc="0" normalizeH="0" noProof="0" dirty="0">
                <a:ln>
                  <a:noFill/>
                </a:ln>
                <a:solidFill>
                  <a:srgbClr val="00B0F0"/>
                </a:solidFill>
                <a:effectLst/>
                <a:uLnTx/>
                <a:uFillTx/>
                <a:latin typeface="Arial" pitchFamily="34" charset="0"/>
                <a:ea typeface="+mn-ea"/>
                <a:cs typeface="Arial" pitchFamily="34" charset="0"/>
              </a:rPr>
              <a:t>	“ Rise up, go away from my people, both you and the Israelites! Go, worship the Lord, as you said </a:t>
            </a:r>
            <a:r>
              <a:rPr kumimoji="0" lang="en-US" sz="2000" b="0" i="0" u="none" strike="noStrike" kern="1200" cap="none" spc="0" normalizeH="0" noProof="0" dirty="0">
                <a:ln>
                  <a:noFill/>
                </a:ln>
                <a:effectLst/>
                <a:uLnTx/>
                <a:uFillTx/>
                <a:latin typeface="Arial" pitchFamily="34" charset="0"/>
                <a:ea typeface="+mn-ea"/>
                <a:cs typeface="Arial" pitchFamily="34" charset="0"/>
              </a:rPr>
              <a:t>(Exodus 12:31).</a:t>
            </a:r>
            <a:endParaRPr kumimoji="0" lang="en-US" sz="2000"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7171" name="Picture 3" descr="C:\Users\user\Desktop\The_Angel_of_Death_and_the_First_Passover.jpg"/>
          <p:cNvPicPr>
            <a:picLocks noChangeAspect="1" noChangeArrowheads="1"/>
          </p:cNvPicPr>
          <p:nvPr/>
        </p:nvPicPr>
        <p:blipFill>
          <a:blip r:embed="rId2" cstate="print"/>
          <a:srcRect/>
          <a:stretch>
            <a:fillRect/>
          </a:stretch>
        </p:blipFill>
        <p:spPr bwMode="auto">
          <a:xfrm>
            <a:off x="4565696" y="0"/>
            <a:ext cx="4578304" cy="2819400"/>
          </a:xfrm>
          <a:prstGeom prst="rect">
            <a:avLst/>
          </a:prstGeom>
          <a:noFill/>
        </p:spPr>
      </p:pic>
      <p:pic>
        <p:nvPicPr>
          <p:cNvPr id="7172" name="Picture 4" descr="C:\Users\user\Desktop\740px-Holman_Death_of_the_Firstborn.jpg"/>
          <p:cNvPicPr>
            <a:picLocks noChangeAspect="1" noChangeArrowheads="1"/>
          </p:cNvPicPr>
          <p:nvPr/>
        </p:nvPicPr>
        <p:blipFill>
          <a:blip r:embed="rId3" cstate="print"/>
          <a:srcRect/>
          <a:stretch>
            <a:fillRect/>
          </a:stretch>
        </p:blipFill>
        <p:spPr bwMode="auto">
          <a:xfrm>
            <a:off x="-1" y="0"/>
            <a:ext cx="4572001" cy="28194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Crossing the sea</a:t>
            </a:r>
          </a:p>
        </p:txBody>
      </p:sp>
      <p:sp>
        <p:nvSpPr>
          <p:cNvPr id="3" name="Content Placeholder 2"/>
          <p:cNvSpPr>
            <a:spLocks noGrp="1"/>
          </p:cNvSpPr>
          <p:nvPr>
            <p:ph idx="1"/>
          </p:nvPr>
        </p:nvSpPr>
        <p:spPr>
          <a:xfrm>
            <a:off x="152400" y="4724400"/>
            <a:ext cx="8763000" cy="1981200"/>
          </a:xfrm>
        </p:spPr>
        <p:txBody>
          <a:bodyPr>
            <a:noAutofit/>
          </a:bodyPr>
          <a:lstStyle/>
          <a:p>
            <a:pPr marL="0" indent="0" algn="just">
              <a:buNone/>
            </a:pPr>
            <a:r>
              <a:rPr lang="en-US" sz="2500" dirty="0">
                <a:solidFill>
                  <a:srgbClr val="00B0F0"/>
                </a:solidFill>
                <a:latin typeface="Arial" pitchFamily="34" charset="0"/>
                <a:cs typeface="Arial" pitchFamily="34" charset="0"/>
              </a:rPr>
              <a:t>	Stretch his hand over the sea. When Moses did so the water of the sea returned to its normal depth and the Egyptians were drowned. Thus the Israelites crossed the sea in a miraculous way with the help of the Lord.</a:t>
            </a:r>
            <a:endParaRPr lang="en-US" sz="2500" dirty="0">
              <a:solidFill>
                <a:srgbClr val="FF00FF"/>
              </a:solidFill>
              <a:latin typeface="Arial" pitchFamily="34" charset="0"/>
              <a:cs typeface="Arial" pitchFamily="34" charset="0"/>
            </a:endParaRPr>
          </a:p>
        </p:txBody>
      </p:sp>
      <p:pic>
        <p:nvPicPr>
          <p:cNvPr id="8195" name="Picture 3" descr="C:\Users\user\Desktop\p1420821.jpg"/>
          <p:cNvPicPr>
            <a:picLocks noChangeAspect="1" noChangeArrowheads="1"/>
          </p:cNvPicPr>
          <p:nvPr/>
        </p:nvPicPr>
        <p:blipFill>
          <a:blip r:embed="rId2" cstate="print"/>
          <a:srcRect l="4651"/>
          <a:stretch>
            <a:fillRect/>
          </a:stretch>
        </p:blipFill>
        <p:spPr bwMode="auto">
          <a:xfrm>
            <a:off x="0" y="1066800"/>
            <a:ext cx="4686300" cy="3276600"/>
          </a:xfrm>
          <a:prstGeom prst="rect">
            <a:avLst/>
          </a:prstGeom>
          <a:noFill/>
        </p:spPr>
      </p:pic>
      <p:pic>
        <p:nvPicPr>
          <p:cNvPr id="8196" name="Picture 4" descr="C:\Users\user\Desktop\red-sea-crossing_004.jpg"/>
          <p:cNvPicPr>
            <a:picLocks noChangeAspect="1" noChangeArrowheads="1"/>
          </p:cNvPicPr>
          <p:nvPr/>
        </p:nvPicPr>
        <p:blipFill>
          <a:blip r:embed="rId3" cstate="print"/>
          <a:srcRect/>
          <a:stretch>
            <a:fillRect/>
          </a:stretch>
        </p:blipFill>
        <p:spPr bwMode="auto">
          <a:xfrm>
            <a:off x="4341264" y="1066800"/>
            <a:ext cx="4802736" cy="32766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feast of </a:t>
            </a:r>
            <a:r>
              <a:rPr lang="en-US" sz="3500" b="1" dirty="0" err="1">
                <a:solidFill>
                  <a:srgbClr val="FF0000"/>
                </a:solidFill>
                <a:latin typeface="Cooper Std Black" pitchFamily="18" charset="0"/>
                <a:cs typeface="Times New Roman" pitchFamily="18" charset="0"/>
              </a:rPr>
              <a:t>passover</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381000" y="1219200"/>
            <a:ext cx="8382000" cy="3886200"/>
          </a:xfrm>
        </p:spPr>
        <p:txBody>
          <a:bodyPr>
            <a:normAutofit/>
          </a:bodyPr>
          <a:lstStyle/>
          <a:p>
            <a:pPr marL="0" indent="0" algn="just">
              <a:buNone/>
            </a:pPr>
            <a:r>
              <a:rPr lang="en-US" sz="2500" dirty="0">
                <a:solidFill>
                  <a:schemeClr val="tx1"/>
                </a:solidFill>
                <a:latin typeface="Arial" pitchFamily="34" charset="0"/>
                <a:cs typeface="Arial" pitchFamily="34" charset="0"/>
              </a:rPr>
              <a:t>	As </a:t>
            </a:r>
            <a:r>
              <a:rPr lang="en-US" sz="2500" dirty="0">
                <a:solidFill>
                  <a:schemeClr val="tx1"/>
                </a:solidFill>
                <a:latin typeface="Arial" pitchFamily="34" charset="0"/>
                <a:cs typeface="Arial" pitchFamily="34" charset="0"/>
              </a:rPr>
              <a:t>preparation for the liberation from Egypt the Lord had asked the Israelites to </a:t>
            </a:r>
            <a:r>
              <a:rPr lang="en-US" sz="2500" dirty="0">
                <a:solidFill>
                  <a:srgbClr val="FF00FF"/>
                </a:solidFill>
                <a:latin typeface="Arial" pitchFamily="34" charset="0"/>
                <a:cs typeface="Arial" pitchFamily="34" charset="0"/>
              </a:rPr>
              <a:t>eat the Paschal or Passover meal.</a:t>
            </a:r>
            <a:r>
              <a:rPr lang="en-US" sz="2500" dirty="0">
                <a:solidFill>
                  <a:schemeClr val="tx1"/>
                </a:solidFill>
                <a:latin typeface="Arial" pitchFamily="34" charset="0"/>
                <a:cs typeface="Arial" pitchFamily="34" charset="0"/>
              </a:rPr>
              <a:t> The word Passover means </a:t>
            </a:r>
            <a:r>
              <a:rPr lang="en-US" sz="2500" dirty="0">
                <a:solidFill>
                  <a:srgbClr val="FF00FF"/>
                </a:solidFill>
                <a:latin typeface="Arial" pitchFamily="34" charset="0"/>
                <a:cs typeface="Arial" pitchFamily="34" charset="0"/>
              </a:rPr>
              <a:t>Passing over or transition.</a:t>
            </a:r>
            <a:r>
              <a:rPr lang="en-US" sz="2500" dirty="0">
                <a:solidFill>
                  <a:schemeClr val="tx1"/>
                </a:solidFill>
                <a:latin typeface="Arial" pitchFamily="34" charset="0"/>
                <a:cs typeface="Arial" pitchFamily="34" charset="0"/>
              </a:rPr>
              <a:t> On the feast of Passover the people of Israel were celebrating the memory of their transition from slavery in Egypt to freedom. They were liberated under the leadership of Moses.</a:t>
            </a:r>
          </a:p>
        </p:txBody>
      </p:sp>
      <p:pic>
        <p:nvPicPr>
          <p:cNvPr id="9218" name="Picture 2" descr="C:\Users\user\Desktop\passover-blogphoto.jpg"/>
          <p:cNvPicPr>
            <a:picLocks noChangeAspect="1" noChangeArrowheads="1"/>
          </p:cNvPicPr>
          <p:nvPr/>
        </p:nvPicPr>
        <p:blipFill>
          <a:blip r:embed="rId2" cstate="print"/>
          <a:srcRect l="6250" t="7210" r="5483" b="56618"/>
          <a:stretch>
            <a:fillRect/>
          </a:stretch>
        </p:blipFill>
        <p:spPr bwMode="auto">
          <a:xfrm>
            <a:off x="0" y="4343400"/>
            <a:ext cx="4724400" cy="1828800"/>
          </a:xfrm>
          <a:prstGeom prst="rect">
            <a:avLst/>
          </a:prstGeom>
          <a:noFill/>
        </p:spPr>
      </p:pic>
      <p:pic>
        <p:nvPicPr>
          <p:cNvPr id="5" name="Picture 2" descr="C:\Users\user\Desktop\passover-blogphoto.jpg"/>
          <p:cNvPicPr>
            <a:picLocks noChangeAspect="1" noChangeArrowheads="1"/>
          </p:cNvPicPr>
          <p:nvPr/>
        </p:nvPicPr>
        <p:blipFill>
          <a:blip r:embed="rId2" cstate="print"/>
          <a:srcRect l="8001" t="48774" r="4167" b="7303"/>
          <a:stretch>
            <a:fillRect/>
          </a:stretch>
        </p:blipFill>
        <p:spPr bwMode="auto">
          <a:xfrm>
            <a:off x="4648200" y="4343400"/>
            <a:ext cx="4495800" cy="1828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1047</TotalTime>
  <Words>193</Words>
  <Application>Microsoft Office PowerPoint</Application>
  <PresentationFormat>On-screen Show (4:3)</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CATECHETICAL TEXTBOOK SERIES OF THE SYRO - MALABAR CHURCH</vt:lpstr>
      <vt:lpstr>Slide 2</vt:lpstr>
      <vt:lpstr>Slide 3</vt:lpstr>
      <vt:lpstr>Ten plagues</vt:lpstr>
      <vt:lpstr>The tenth plague</vt:lpstr>
      <vt:lpstr>Passover celebration</vt:lpstr>
      <vt:lpstr>Slide 7</vt:lpstr>
      <vt:lpstr>Crossing the sea</vt:lpstr>
      <vt:lpstr>The feast of passover</vt:lpstr>
      <vt:lpstr>Slide 10</vt:lpstr>
      <vt:lpstr>Let us pray</vt:lpstr>
      <vt:lpstr>READ AND RECOUNT</vt:lpstr>
      <vt:lpstr>WORD OF GOD FOR GUIDANCE</vt:lpstr>
      <vt:lpstr>MY DECISION</vt:lpstr>
      <vt:lpstr>LET US DO</vt:lpstr>
      <vt:lpstr>LET US FIND OUT THE ANSWER</vt:lpstr>
      <vt:lpstr>Slide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252</cp:revision>
  <dcterms:created xsi:type="dcterms:W3CDTF">2015-04-15T04:13:29Z</dcterms:created>
  <dcterms:modified xsi:type="dcterms:W3CDTF">2015-09-18T06:07:56Z</dcterms:modified>
</cp:coreProperties>
</file>